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7" r:id="rId3"/>
    <p:sldId id="292" r:id="rId4"/>
    <p:sldId id="258" r:id="rId5"/>
    <p:sldId id="301" r:id="rId6"/>
    <p:sldId id="259" r:id="rId7"/>
    <p:sldId id="300" r:id="rId8"/>
    <p:sldId id="298" r:id="rId9"/>
    <p:sldId id="260" r:id="rId10"/>
    <p:sldId id="276" r:id="rId11"/>
    <p:sldId id="273" r:id="rId12"/>
    <p:sldId id="262" r:id="rId13"/>
    <p:sldId id="264" r:id="rId14"/>
    <p:sldId id="305" r:id="rId15"/>
    <p:sldId id="306" r:id="rId16"/>
    <p:sldId id="261" r:id="rId17"/>
    <p:sldId id="275" r:id="rId18"/>
    <p:sldId id="265" r:id="rId19"/>
    <p:sldId id="277" r:id="rId20"/>
    <p:sldId id="263" r:id="rId21"/>
    <p:sldId id="267" r:id="rId22"/>
    <p:sldId id="266" r:id="rId23"/>
    <p:sldId id="268" r:id="rId24"/>
    <p:sldId id="293" r:id="rId25"/>
    <p:sldId id="278" r:id="rId26"/>
    <p:sldId id="269" r:id="rId27"/>
    <p:sldId id="270" r:id="rId28"/>
    <p:sldId id="271" r:id="rId29"/>
    <p:sldId id="286" r:id="rId30"/>
    <p:sldId id="288" r:id="rId31"/>
    <p:sldId id="290" r:id="rId32"/>
    <p:sldId id="280" r:id="rId33"/>
    <p:sldId id="291" r:id="rId34"/>
    <p:sldId id="281" r:id="rId35"/>
    <p:sldId id="282" r:id="rId36"/>
    <p:sldId id="283" r:id="rId37"/>
    <p:sldId id="284" r:id="rId38"/>
    <p:sldId id="303" r:id="rId39"/>
    <p:sldId id="285" r:id="rId40"/>
    <p:sldId id="294" r:id="rId41"/>
    <p:sldId id="296" r:id="rId42"/>
    <p:sldId id="304" r:id="rId43"/>
    <p:sldId id="302" r:id="rId44"/>
    <p:sldId id="297" r:id="rId45"/>
    <p:sldId id="299" r:id="rId4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Sabine Sommer" initials="SS" lastIdx="3" clrIdx="6">
    <p:extLst>
      <p:ext uri="{19B8F6BF-5375-455C-9EA6-DF929625EA0E}">
        <p15:presenceInfo xmlns:p15="http://schemas.microsoft.com/office/powerpoint/2012/main" userId="S-1-5-21-3079182743-3754713883-749644410-1156" providerId="AD"/>
      </p:ext>
    </p:extLst>
  </p:cmAuthor>
  <p:cmAuthor id="1" name="Carolina Wackerhagen" initials="CW" lastIdx="5" clrIdx="0"/>
  <p:cmAuthor id="8" name="Andreas Ziermann" initials="AZ" lastIdx="1" clrIdx="7">
    <p:extLst>
      <p:ext uri="{19B8F6BF-5375-455C-9EA6-DF929625EA0E}">
        <p15:presenceInfo xmlns:p15="http://schemas.microsoft.com/office/powerpoint/2012/main" userId="S-1-5-21-3079182743-3754713883-749644410-1178" providerId="AD"/>
      </p:ext>
    </p:extLst>
  </p:cmAuthor>
  <p:cmAuthor id="2" name="Sven Schulz" initials="SS" lastIdx="10" clrIdx="1"/>
  <p:cmAuthor id="9" name="Sabine Sommer" initials="SS [2]" lastIdx="5" clrIdx="8">
    <p:extLst>
      <p:ext uri="{19B8F6BF-5375-455C-9EA6-DF929625EA0E}">
        <p15:presenceInfo xmlns:p15="http://schemas.microsoft.com/office/powerpoint/2012/main" userId="S-1-5-21-3849005281-361581855-2026736980-1112" providerId="AD"/>
      </p:ext>
    </p:extLst>
  </p:cmAuthor>
  <p:cmAuthor id="3" name="Volker Kromrey" initials="VK" lastIdx="26" clrIdx="2"/>
  <p:cmAuthor id="4" name="Daniel" initials="" lastIdx="8" clrIdx="3"/>
  <p:cmAuthor id="5" name="Annika Woltjen" initials="AW" lastIdx="2" clrIdx="4"/>
  <p:cmAuthor id="6" name="Patrick Trötschler" initials="PT" lastIdx="11" clrIdx="5"/>
</p:cmAuthorLst>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A042"/>
    <a:srgbClr val="68A042"/>
    <a:srgbClr val="98C200"/>
    <a:srgbClr val="FFFFFF"/>
    <a:srgbClr val="7070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ittlere Formatvorlage 2 - Akz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966" autoAdjust="0"/>
    <p:restoredTop sz="71930" autoAdjust="0"/>
  </p:normalViewPr>
  <p:slideViewPr>
    <p:cSldViewPr snapToGrid="0">
      <p:cViewPr varScale="1">
        <p:scale>
          <a:sx n="62" d="100"/>
          <a:sy n="62" d="100"/>
        </p:scale>
        <p:origin x="629"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9" dt="2021-04-08T14:52:53.519" idx="3">
    <p:pos x="6504" y="749"/>
    <p:text>Hier können gleich zu anfangs die Schüler befragt werden - die nächste Folie dient dann als Lösungsfolie</p:text>
    <p:extLst mod="1">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F68160-75A4-48EA-805E-1D260D1E311D}" type="datetimeFigureOut">
              <a:rPr lang="de-DE" smtClean="0"/>
              <a:t>06.12.2023</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4B573A-7FCE-415E-A4AD-E9637DB1D213}" type="slidenum">
              <a:rPr lang="de-DE" smtClean="0"/>
              <a:t>‹Nr.›</a:t>
            </a:fld>
            <a:endParaRPr lang="de-DE"/>
          </a:p>
        </p:txBody>
      </p:sp>
    </p:spTree>
    <p:extLst>
      <p:ext uri="{BB962C8B-B14F-4D97-AF65-F5344CB8AC3E}">
        <p14:creationId xmlns:p14="http://schemas.microsoft.com/office/powerpoint/2010/main" val="2051051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ble.de/DE/Themen/Landwirtschaft/Biologische-Vielfalt/Nationales-Fachprogramm-Pflanzen/nationales-fachprogramm-pflanzen_node.html"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biologie-schule.de/homo-sapiens.php"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www.biologie-schule.de/voegel.php"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cbd.int/convention/text/" TargetMode="External"/><Relationship Id="rId7" Type="http://schemas.openxmlformats.org/officeDocument/2006/relationships/hyperlink" Target="https://biologischevielfalt.bfn.de/nationale-strategie/naturschutz-offensive-2020.html"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s://biologischevielfalt.bfn.de/aktivitaeten/akteure.html" TargetMode="External"/><Relationship Id="rId5" Type="http://schemas.openxmlformats.org/officeDocument/2006/relationships/hyperlink" Target="https://biologischevielfalt.bfn.de/aktivitaeten/dialogprozess.html" TargetMode="External"/><Relationship Id="rId4" Type="http://schemas.openxmlformats.org/officeDocument/2006/relationships/hyperlink" Target="https://biologischevielfalt.bfn.de/nationale-strategie/die-strategie-in-kuerze.html"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8" Type="http://schemas.openxmlformats.org/officeDocument/2006/relationships/hyperlink" Target="https://de.wikipedia.org/wiki/Rebhuhn#cite_note-14" TargetMode="External"/><Relationship Id="rId3" Type="http://schemas.openxmlformats.org/officeDocument/2006/relationships/hyperlink" Target="https://de.wikipedia.org/wiki/Deutschland" TargetMode="External"/><Relationship Id="rId7" Type="http://schemas.openxmlformats.org/officeDocument/2006/relationships/hyperlink" Target="https://de.wikipedia.org/wiki/Energiemais"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de.wikipedia.org/wiki/Monokultur" TargetMode="External"/><Relationship Id="rId5" Type="http://schemas.openxmlformats.org/officeDocument/2006/relationships/hyperlink" Target="https://de.wikipedia.org/wiki/Rebhuhn#cite_note-NABU-13" TargetMode="External"/><Relationship Id="rId4" Type="http://schemas.openxmlformats.org/officeDocument/2006/relationships/hyperlink" Target="https://de.wikipedia.org/wiki/Rebhuhn#cite_note-12"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https://pixabay.com/de/photos/fragezeichen-frage-symbol-zeichen-463497/ (26.10.21)</a:t>
            </a:r>
          </a:p>
          <a:p>
            <a:endParaRPr lang="de-DE" dirty="0"/>
          </a:p>
          <a:p>
            <a:r>
              <a:rPr lang="de-DE" dirty="0"/>
              <a:t>Gemeinsam kann mit den Studierenden z.B. ein Tafelbild erstellt werden, die die nächste Lösungsfolie ersetzt.</a:t>
            </a: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2</a:t>
            </a:fld>
            <a:endParaRPr lang="de-DE"/>
          </a:p>
        </p:txBody>
      </p:sp>
    </p:spTree>
    <p:extLst>
      <p:ext uri="{BB962C8B-B14F-4D97-AF65-F5344CB8AC3E}">
        <p14:creationId xmlns:p14="http://schemas.microsoft.com/office/powerpoint/2010/main" val="4096050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Also einfach gesagt: die Vielfalt des Lebens auf unserer Erde</a:t>
            </a:r>
          </a:p>
        </p:txBody>
      </p:sp>
      <p:sp>
        <p:nvSpPr>
          <p:cNvPr id="4" name="Foliennummernplatzhalter 3"/>
          <p:cNvSpPr>
            <a:spLocks noGrp="1"/>
          </p:cNvSpPr>
          <p:nvPr>
            <p:ph type="sldNum" sz="quarter" idx="5"/>
          </p:nvPr>
        </p:nvSpPr>
        <p:spPr/>
        <p:txBody>
          <a:bodyPr/>
          <a:lstStyle/>
          <a:p>
            <a:fld id="{2B4B573A-7FCE-415E-A4AD-E9637DB1D213}" type="slidenum">
              <a:rPr lang="de-DE" smtClean="0"/>
              <a:t>3</a:t>
            </a:fld>
            <a:endParaRPr lang="de-DE"/>
          </a:p>
        </p:txBody>
      </p:sp>
    </p:spTree>
    <p:extLst>
      <p:ext uri="{BB962C8B-B14F-4D97-AF65-F5344CB8AC3E}">
        <p14:creationId xmlns:p14="http://schemas.microsoft.com/office/powerpoint/2010/main" val="48294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Ab min 4 wird auf die Bedrohungen der Biodiversität eingegangen. Ab Folie 12 wird darauf eingegangen, so dass ggf. dieser Videoteil erst dann gezeigt wird.</a:t>
            </a:r>
          </a:p>
        </p:txBody>
      </p:sp>
      <p:sp>
        <p:nvSpPr>
          <p:cNvPr id="4" name="Foliennummernplatzhalter 3"/>
          <p:cNvSpPr>
            <a:spLocks noGrp="1"/>
          </p:cNvSpPr>
          <p:nvPr>
            <p:ph type="sldNum" sz="quarter" idx="5"/>
          </p:nvPr>
        </p:nvSpPr>
        <p:spPr/>
        <p:txBody>
          <a:bodyPr/>
          <a:lstStyle/>
          <a:p>
            <a:fld id="{2B4B573A-7FCE-415E-A4AD-E9637DB1D213}" type="slidenum">
              <a:rPr lang="de-DE" smtClean="0"/>
              <a:t>5</a:t>
            </a:fld>
            <a:endParaRPr lang="de-DE"/>
          </a:p>
        </p:txBody>
      </p:sp>
    </p:spTree>
    <p:extLst>
      <p:ext uri="{BB962C8B-B14F-4D97-AF65-F5344CB8AC3E}">
        <p14:creationId xmlns:p14="http://schemas.microsoft.com/office/powerpoint/2010/main" val="3300446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none" strike="noStrike" kern="1200" baseline="0" dirty="0">
                <a:solidFill>
                  <a:schemeClr val="tx1"/>
                </a:solidFill>
                <a:latin typeface="+mn-lt"/>
                <a:ea typeface="+mn-ea"/>
                <a:cs typeface="+mn-cs"/>
              </a:rPr>
              <a:t>Biodiversität oder auch biologische Vielfalt ist mehr als nur die Artenvielfalt. Unter Biodiversität versteht man das Zusammenspiel der Mannigfaltigkeit an Ökosystemen, an Arten und die genetische Vielfalt</a:t>
            </a:r>
          </a:p>
          <a:p>
            <a:r>
              <a:rPr lang="de-DE" sz="1200" b="0" i="0" u="none" strike="noStrike" kern="1200" baseline="0" dirty="0">
                <a:solidFill>
                  <a:schemeClr val="tx1"/>
                </a:solidFill>
                <a:latin typeface="+mn-lt"/>
                <a:ea typeface="+mn-ea"/>
                <a:cs typeface="+mn-cs"/>
              </a:rPr>
              <a:t>innerhalb der Arten. Das funktionierende Zusammenspiel ist extrem wichtig für das Leben auf der Erde allgemein. Und je mehr Lebensräume, Insekten und Pflanzen verschwinden, desto größer sind auch</a:t>
            </a:r>
          </a:p>
          <a:p>
            <a:r>
              <a:rPr lang="de-DE" sz="1200" b="0" i="0" u="none" strike="noStrike" kern="1200" baseline="0" dirty="0">
                <a:solidFill>
                  <a:schemeClr val="tx1"/>
                </a:solidFill>
                <a:latin typeface="+mn-lt"/>
                <a:ea typeface="+mn-ea"/>
                <a:cs typeface="+mn-cs"/>
              </a:rPr>
              <a:t>die Auswirkungen auf unser tägliches Leben, z.B.:</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Bestäubungsleistung geht zurück</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Wertvoller Humus wird weggeschwemmt oder –geblasen</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Verschiebung des Artenvorkommens (bestimmte Arten profitieren vom Wegfall von Arten und breiten sich aus)</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a:t>
            </a:r>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6</a:t>
            </a:fld>
            <a:endParaRPr lang="de-DE"/>
          </a:p>
        </p:txBody>
      </p:sp>
    </p:spTree>
    <p:extLst>
      <p:ext uri="{BB962C8B-B14F-4D97-AF65-F5344CB8AC3E}">
        <p14:creationId xmlns:p14="http://schemas.microsoft.com/office/powerpoint/2010/main" val="667332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Datenquelle aus der Grafik: </a:t>
            </a:r>
            <a:r>
              <a:rPr lang="de-DE" dirty="0">
                <a:hlinkClick r:id="rId3"/>
              </a:rPr>
              <a:t>BLE - Nationales Fachprogramm Pflanzen</a:t>
            </a:r>
            <a:r>
              <a:rPr lang="de-DE" dirty="0"/>
              <a:t> (27.10.21)</a:t>
            </a:r>
          </a:p>
          <a:p>
            <a:endParaRPr lang="de-DE" dirty="0"/>
          </a:p>
          <a:p>
            <a:r>
              <a:rPr lang="de-DE" dirty="0"/>
              <a:t>Dabei sind noch nicht alle Tier-/Pflanzenarten erforscht und welchen Einfluss sie auf das Gefüge in der Umwelt haben bzw. welche Rolle sie darin spielen (was passiert, wenn bestimmte Arten ausgestorben sind, welchen Einfluss hat dies auf die Ausbreitung anderer Arten, welche Auswirkungen hat es auf die verschiedenen Lebensräume…)</a:t>
            </a:r>
          </a:p>
          <a:p>
            <a:endParaRPr lang="de-DE" dirty="0"/>
          </a:p>
          <a:p>
            <a:r>
              <a:rPr lang="de-DE" dirty="0">
                <a:hlinkClick r:id="rId3"/>
              </a:rPr>
              <a:t>BLE - Nationales Fachprogramm Pflanzen</a:t>
            </a:r>
            <a:r>
              <a:rPr lang="de-DE" dirty="0"/>
              <a:t>:</a:t>
            </a:r>
            <a:endParaRPr lang="de-DE" sz="1200" b="0" i="0" kern="1200" dirty="0">
              <a:solidFill>
                <a:schemeClr val="tx1"/>
              </a:solidFill>
              <a:effectLst/>
              <a:latin typeface="+mn-lt"/>
              <a:ea typeface="+mn-ea"/>
              <a:cs typeface="+mn-cs"/>
            </a:endParaRPr>
          </a:p>
          <a:p>
            <a:r>
              <a:rPr lang="de-DE" sz="1200" b="0" i="1" kern="1200" dirty="0">
                <a:solidFill>
                  <a:schemeClr val="tx1"/>
                </a:solidFill>
                <a:effectLst/>
                <a:latin typeface="+mn-lt"/>
                <a:ea typeface="+mn-ea"/>
                <a:cs typeface="+mn-cs"/>
              </a:rPr>
              <a:t>Von den rund 250.000 bisher bekannten Pflanzenarten auf der Erde sind etwa 30.000 essbar. 7.000 Pflanzenarten werden gegenwärtig weltweit vom Menschen genutzt. Trotz dieser enormen Vielfalt spielen heutzutage für die menschliche Ernährung nur rund 150 Arten eine größere Rolle.</a:t>
            </a:r>
          </a:p>
          <a:p>
            <a:r>
              <a:rPr lang="de-DE" sz="1200" b="0" i="1" kern="1200" dirty="0">
                <a:solidFill>
                  <a:schemeClr val="tx1"/>
                </a:solidFill>
                <a:effectLst/>
                <a:latin typeface="+mn-lt"/>
                <a:ea typeface="+mn-ea"/>
                <a:cs typeface="+mn-cs"/>
              </a:rPr>
              <a:t>Derzeit werden mit gerade einmal 30 Pflanzenarten 95 Prozent des aus pflanzlichen Produkten gedeckten Kalorienbedarfs der Weltbevölkerung erzeugt. Die Ernten der drei wichtigsten Pflanzen Weizen, Reis und Mais decken 50 Prozent des weltweiten Energiebedarfs in der menschlichen Ernährung ab.</a:t>
            </a:r>
          </a:p>
          <a:p>
            <a:r>
              <a:rPr lang="de-DE" sz="1200" b="0" i="1" kern="1200" dirty="0">
                <a:solidFill>
                  <a:schemeClr val="tx1"/>
                </a:solidFill>
                <a:effectLst/>
                <a:latin typeface="+mn-lt"/>
                <a:ea typeface="+mn-ea"/>
                <a:cs typeface="+mn-cs"/>
              </a:rPr>
              <a:t>Diese Entwicklung spiegelt sich auch in Deutschland. Die deutsche Landwirtschaft nutzt derzeit etwa 25 Marktfrucht- und 35 Futterpflanzenarten. Im Gartenbau werden weitere 70 Gemüse-, 30 Obst- und 70 Heil- und Gewürzpflanzen angebaut. Die Ackerfläche wird jedoch zu rund 75 Prozent von nur fünf Fruchtarten – Weizen, Gerste, Mais, Raps, Roggen - dominiert. Im Anbau befinden sind vorwiegend moderne Zuchtsorten. Landsorten sind mit Ausnahme des Obstes, einiger Gemüse und Getreide kaum mehr vorhanden.</a:t>
            </a:r>
          </a:p>
          <a:p>
            <a:endParaRPr lang="de-DE" i="1" dirty="0"/>
          </a:p>
          <a:p>
            <a:endParaRPr lang="de-DE" dirty="0"/>
          </a:p>
          <a:p>
            <a:r>
              <a:rPr lang="de-DE" dirty="0"/>
              <a:t>Andere Zahlen (https://wissen.lauftext.de/der-mensch/die-ernahrung/sieben-pflanzen-ernahren-die-welt.html#):</a:t>
            </a:r>
            <a:br>
              <a:rPr lang="de-DE" dirty="0"/>
            </a:br>
            <a:r>
              <a:rPr lang="de-DE" i="1" dirty="0"/>
              <a:t>Auf der ganzen Welt gibt es etwa 375000 verschiedene Pflanzenarten. Davon werden etwa 20000 als Nahrungs-, Heil- und Genussmittel oder auch für technische Zwecke benutzt. Nur 500 werden auf Feldern als Kulturpflanzen angebaut. Davon sind sieben Pflanzenarten die Grundnahrungsmittel für die ganze Welt: Weizen, Reis, Mais, Kartoffel, Maniok (eine Wurzelknolle in tropischen Ländern), Zuckerrohr und Sojabohnen. </a:t>
            </a: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7</a:t>
            </a:fld>
            <a:endParaRPr lang="de-DE"/>
          </a:p>
        </p:txBody>
      </p:sp>
    </p:spTree>
    <p:extLst>
      <p:ext uri="{BB962C8B-B14F-4D97-AF65-F5344CB8AC3E}">
        <p14:creationId xmlns:p14="http://schemas.microsoft.com/office/powerpoint/2010/main" val="1035445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https://pixabay.com/de/photos/fragezeichen-frage-symbol-zeichen-463497/ (26.10.21)</a:t>
            </a:r>
          </a:p>
          <a:p>
            <a:endParaRPr lang="de-DE" dirty="0"/>
          </a:p>
          <a:p>
            <a:r>
              <a:rPr lang="de-DE" dirty="0"/>
              <a:t>Lösungsvorschläge s. nächste Folie</a:t>
            </a:r>
          </a:p>
          <a:p>
            <a:r>
              <a:rPr lang="de-DE" dirty="0"/>
              <a:t>Auch hier kann gemeinsam mit den Studierenden ein Tafelbild entsprechend der folgenden Folie erstellt werden.</a:t>
            </a:r>
          </a:p>
        </p:txBody>
      </p:sp>
      <p:sp>
        <p:nvSpPr>
          <p:cNvPr id="4" name="Foliennummernplatzhalter 3"/>
          <p:cNvSpPr>
            <a:spLocks noGrp="1"/>
          </p:cNvSpPr>
          <p:nvPr>
            <p:ph type="sldNum" sz="quarter" idx="5"/>
          </p:nvPr>
        </p:nvSpPr>
        <p:spPr/>
        <p:txBody>
          <a:bodyPr/>
          <a:lstStyle/>
          <a:p>
            <a:fld id="{2B4B573A-7FCE-415E-A4AD-E9637DB1D213}" type="slidenum">
              <a:rPr lang="de-DE" smtClean="0"/>
              <a:t>8</a:t>
            </a:fld>
            <a:endParaRPr lang="de-DE"/>
          </a:p>
        </p:txBody>
      </p:sp>
    </p:spTree>
    <p:extLst>
      <p:ext uri="{BB962C8B-B14F-4D97-AF65-F5344CB8AC3E}">
        <p14:creationId xmlns:p14="http://schemas.microsoft.com/office/powerpoint/2010/main" val="4293917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a:solidFill>
                  <a:schemeClr val="tx1"/>
                </a:solidFill>
                <a:effectLst/>
                <a:latin typeface="+mn-lt"/>
                <a:ea typeface="+mn-ea"/>
                <a:cs typeface="+mn-cs"/>
              </a:rPr>
              <a:t>Ökosystemdienstleistungen sind die Vorteile, die Menschen aus Ökosystemen beziehen.</a:t>
            </a:r>
          </a:p>
          <a:p>
            <a:endParaRPr lang="de-DE" sz="1200" kern="1200" dirty="0">
              <a:solidFill>
                <a:schemeClr val="tx1"/>
              </a:solidFill>
              <a:effectLst/>
              <a:latin typeface="+mn-lt"/>
              <a:ea typeface="+mn-ea"/>
              <a:cs typeface="+mn-cs"/>
            </a:endParaRPr>
          </a:p>
          <a:p>
            <a:pPr marL="171450" indent="-171450">
              <a:buFont typeface="Arial" panose="020B0604020202020204" pitchFamily="34" charset="0"/>
              <a:buChar char="•"/>
            </a:pPr>
            <a:r>
              <a:rPr lang="de-DE" sz="1200" b="1" kern="1200" dirty="0">
                <a:solidFill>
                  <a:schemeClr val="tx1"/>
                </a:solidFill>
                <a:effectLst/>
                <a:latin typeface="+mn-lt"/>
                <a:ea typeface="+mn-ea"/>
                <a:cs typeface="+mn-cs"/>
              </a:rPr>
              <a:t>Nahrung</a:t>
            </a:r>
            <a:r>
              <a:rPr lang="de-DE" sz="1200" kern="1200" dirty="0">
                <a:solidFill>
                  <a:schemeClr val="tx1"/>
                </a:solidFill>
                <a:effectLst/>
                <a:latin typeface="+mn-lt"/>
                <a:ea typeface="+mn-ea"/>
                <a:cs typeface="+mn-cs"/>
              </a:rPr>
              <a:t>: Sorten-/Artenvielfalt, genetische Ressourcen durch die große Arten-/Sortenvielfalt</a:t>
            </a:r>
          </a:p>
          <a:p>
            <a:pPr marL="171450" indent="-171450">
              <a:buFont typeface="Arial" panose="020B0604020202020204" pitchFamily="34" charset="0"/>
              <a:buChar char="•"/>
            </a:pPr>
            <a:r>
              <a:rPr lang="de-DE" sz="1200" b="1" kern="1200" dirty="0">
                <a:solidFill>
                  <a:schemeClr val="tx1"/>
                </a:solidFill>
                <a:effectLst/>
                <a:latin typeface="+mn-lt"/>
                <a:ea typeface="+mn-ea"/>
                <a:cs typeface="+mn-cs"/>
              </a:rPr>
              <a:t>Bestäubung</a:t>
            </a:r>
            <a:r>
              <a:rPr lang="de-DE" sz="1200" kern="1200" dirty="0">
                <a:solidFill>
                  <a:schemeClr val="tx1"/>
                </a:solidFill>
                <a:effectLst/>
                <a:latin typeface="+mn-lt"/>
                <a:ea typeface="+mn-ea"/>
                <a:cs typeface="+mn-cs"/>
              </a:rPr>
              <a:t>: durch eine Vielfalt an Bestäubern mit unterschiedlichen Eigenschaften</a:t>
            </a:r>
          </a:p>
          <a:p>
            <a:pPr marL="171450" indent="-171450">
              <a:buFont typeface="Arial" panose="020B0604020202020204" pitchFamily="34" charset="0"/>
              <a:buChar char="•"/>
            </a:pPr>
            <a:r>
              <a:rPr lang="de-DE" b="1" dirty="0"/>
              <a:t>Kleidung</a:t>
            </a:r>
            <a:r>
              <a:rPr lang="de-DE" dirty="0"/>
              <a:t>: verschiedentliche Faserpflanzen mit unterschiedlichen Eigenschaften (Anbau, Verarbeitung) </a:t>
            </a:r>
          </a:p>
          <a:p>
            <a:pPr marL="171450" indent="-171450">
              <a:buFont typeface="Arial" panose="020B0604020202020204" pitchFamily="34" charset="0"/>
              <a:buChar char="•"/>
            </a:pPr>
            <a:r>
              <a:rPr lang="de-DE" b="1" dirty="0"/>
              <a:t>Medikamente</a:t>
            </a:r>
            <a:r>
              <a:rPr lang="de-DE" dirty="0"/>
              <a:t>: tierischer und pflanzlicher Herkunft – Gefahr, dass Arten ausgerottet werden, bevor sie erforscht und deren Nutzen erkannt wurde</a:t>
            </a:r>
          </a:p>
          <a:p>
            <a:pPr marL="171450" indent="-171450">
              <a:buFont typeface="Arial" panose="020B0604020202020204" pitchFamily="34" charset="0"/>
              <a:buChar char="•"/>
            </a:pPr>
            <a:r>
              <a:rPr lang="de-DE" b="1" dirty="0"/>
              <a:t>CO2-Speicherung</a:t>
            </a:r>
            <a:r>
              <a:rPr lang="de-DE" dirty="0"/>
              <a:t>: durch vielseitige, angepasste Lebensräume</a:t>
            </a:r>
          </a:p>
          <a:p>
            <a:pPr marL="171450" indent="-171450">
              <a:buFont typeface="Arial" panose="020B0604020202020204" pitchFamily="34" charset="0"/>
              <a:buChar char="•"/>
            </a:pPr>
            <a:r>
              <a:rPr lang="de-DE" b="1" dirty="0"/>
              <a:t>Hochwasser-/Erosionsschutz</a:t>
            </a:r>
            <a:r>
              <a:rPr lang="de-DE" dirty="0"/>
              <a:t>: vielseitige, angepasste Strukturen wie Hecken, Wald(-reihen), Auenlandschaften</a:t>
            </a:r>
          </a:p>
          <a:p>
            <a:pPr marL="171450" indent="-171450">
              <a:buFont typeface="Arial" panose="020B0604020202020204" pitchFamily="34" charset="0"/>
              <a:buChar char="•"/>
            </a:pPr>
            <a:r>
              <a:rPr lang="de-DE" dirty="0"/>
              <a:t>(</a:t>
            </a:r>
            <a:r>
              <a:rPr lang="de-DE" b="1" dirty="0"/>
              <a:t>Mikro-)Klima</a:t>
            </a:r>
            <a:r>
              <a:rPr lang="de-DE" dirty="0"/>
              <a:t>: durch vielseitige Strukturen (Wald, Agroforst, lebendige Gewässer)</a:t>
            </a:r>
          </a:p>
          <a:p>
            <a:pPr marL="171450" indent="-171450">
              <a:buFont typeface="Arial" panose="020B0604020202020204" pitchFamily="34" charset="0"/>
              <a:buChar char="•"/>
            </a:pPr>
            <a:r>
              <a:rPr lang="de-DE" b="1" dirty="0"/>
              <a:t>Erholungsgebiete</a:t>
            </a:r>
            <a:r>
              <a:rPr lang="de-DE" dirty="0"/>
              <a:t>: strukturreiche Landschaften, keine Monokulturlandschaften</a:t>
            </a:r>
          </a:p>
          <a:p>
            <a:pPr marL="171450" indent="-171450">
              <a:buFont typeface="Arial" panose="020B0604020202020204" pitchFamily="34" charset="0"/>
              <a:buChar char="•"/>
            </a:pPr>
            <a:r>
              <a:rPr lang="de-DE" b="1" dirty="0"/>
              <a:t>O2-Produktion</a:t>
            </a:r>
            <a:r>
              <a:rPr lang="de-DE" dirty="0"/>
              <a:t>: produktive, angepasste, naturnahe Landschaften </a:t>
            </a:r>
          </a:p>
          <a:p>
            <a:pPr marL="171450" indent="-171450">
              <a:buFont typeface="Arial" panose="020B0604020202020204" pitchFamily="34" charset="0"/>
              <a:buChar char="•"/>
            </a:pPr>
            <a:r>
              <a:rPr lang="de-DE" b="1" dirty="0"/>
              <a:t>Kultur</a:t>
            </a:r>
            <a:r>
              <a:rPr lang="de-DE" dirty="0"/>
              <a:t>: Brauchtum, identitätsstiftend, Technik mit Vorbild Natur, Inspiration der Natur</a:t>
            </a:r>
          </a:p>
          <a:p>
            <a:pPr marL="171450" indent="-171450">
              <a:buFont typeface="Arial" panose="020B0604020202020204" pitchFamily="34" charset="0"/>
              <a:buChar char="•"/>
            </a:pPr>
            <a:r>
              <a:rPr lang="de-DE" b="1" dirty="0"/>
              <a:t>Nährstoff-/Wasserkreisläufe</a:t>
            </a:r>
            <a:r>
              <a:rPr lang="de-DE" dirty="0"/>
              <a:t>: durch intakte Natur/angepasste Landbewirtschaftungssysteme (keine Überdüngung, effiziente/ressourcenschonende  Wassernutzung</a:t>
            </a:r>
          </a:p>
          <a:p>
            <a:pPr marL="171450" indent="-171450">
              <a:buFont typeface="Arial" panose="020B0604020202020204" pitchFamily="34" charset="0"/>
              <a:buChar char="•"/>
            </a:pPr>
            <a:r>
              <a:rPr lang="de-DE" b="1" dirty="0"/>
              <a:t>Sauberes Wasser</a:t>
            </a:r>
            <a:r>
              <a:rPr lang="de-DE" dirty="0"/>
              <a:t>: Trinkwassergenerierung durch gesunde Böden, wenig Versiegelung</a:t>
            </a:r>
          </a:p>
          <a:p>
            <a:endParaRPr lang="de-DE" dirty="0"/>
          </a:p>
          <a:p>
            <a:r>
              <a:rPr lang="de-DE" dirty="0"/>
              <a:t>„Der gezielte Schutz der biologischen Vielfalt dient nicht nur der Sicherung des menschlichen Überlebens, sondern ist auch gesellschaftlich relevant. Nur wenn die Biodiversität auf allen Ebenen erhalten bleibt, kann der </a:t>
            </a:r>
            <a:r>
              <a:rPr lang="de-DE" dirty="0">
                <a:hlinkClick r:id="rId3"/>
              </a:rPr>
              <a:t>Mensch</a:t>
            </a:r>
            <a:r>
              <a:rPr lang="de-DE" dirty="0"/>
              <a:t> auf eine Vielfalt an Lebensmitteln zugreifen, die die gesamte Weltbevölkerung ausreichend ernähren. Auch das breite Angebot an natürlichen Rohstoffen für die Entwicklung von Medikamenten kann nur durch die natürliche Vielfalt aller Organismen und der mit ihnen verbundenen Wechselbeziehungen gesichert werden. Ebenso bedeutsam ist die Biodiversität in technischer Hinsicht. Je mehr Arten und intakte Ökosysteme auf der Welt existieren, desto mehr Ideen stehen den Menschen für die Entwicklung technischer Lösungen zur Verfügung. Zahlreiche Innovationen und Erfindungen im technischen Bereich beruhen auf Vorbildern aus der Natur. Etwa die Möglichkeit zu Fliegen, schauten sich unsere Vorfahren bei den </a:t>
            </a:r>
            <a:r>
              <a:rPr lang="de-DE" dirty="0">
                <a:hlinkClick r:id="rId4"/>
              </a:rPr>
              <a:t>Vögeln</a:t>
            </a:r>
            <a:r>
              <a:rPr lang="de-DE" dirty="0"/>
              <a:t> ab“. (biologie-schule.de)</a:t>
            </a:r>
          </a:p>
        </p:txBody>
      </p:sp>
      <p:sp>
        <p:nvSpPr>
          <p:cNvPr id="4" name="Foliennummernplatzhalter 3"/>
          <p:cNvSpPr>
            <a:spLocks noGrp="1"/>
          </p:cNvSpPr>
          <p:nvPr>
            <p:ph type="sldNum" sz="quarter" idx="5"/>
          </p:nvPr>
        </p:nvSpPr>
        <p:spPr/>
        <p:txBody>
          <a:bodyPr/>
          <a:lstStyle/>
          <a:p>
            <a:fld id="{2B4B573A-7FCE-415E-A4AD-E9637DB1D213}" type="slidenum">
              <a:rPr lang="de-DE" smtClean="0"/>
              <a:t>9</a:t>
            </a:fld>
            <a:endParaRPr lang="de-DE"/>
          </a:p>
        </p:txBody>
      </p:sp>
    </p:spTree>
    <p:extLst>
      <p:ext uri="{BB962C8B-B14F-4D97-AF65-F5344CB8AC3E}">
        <p14:creationId xmlns:p14="http://schemas.microsoft.com/office/powerpoint/2010/main" val="11076200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Ergänzende Folie zum Tafelbild – kann auch eigenständig verwendet werden, wenn mit den Studierenden kein Tafelbild erstellt wird.</a:t>
            </a:r>
          </a:p>
        </p:txBody>
      </p:sp>
      <p:sp>
        <p:nvSpPr>
          <p:cNvPr id="4" name="Foliennummernplatzhalter 3"/>
          <p:cNvSpPr>
            <a:spLocks noGrp="1"/>
          </p:cNvSpPr>
          <p:nvPr>
            <p:ph type="sldNum" sz="quarter" idx="5"/>
          </p:nvPr>
        </p:nvSpPr>
        <p:spPr/>
        <p:txBody>
          <a:bodyPr/>
          <a:lstStyle/>
          <a:p>
            <a:fld id="{2B4B573A-7FCE-415E-A4AD-E9637DB1D213}" type="slidenum">
              <a:rPr lang="de-DE" smtClean="0"/>
              <a:t>10</a:t>
            </a:fld>
            <a:endParaRPr lang="de-DE"/>
          </a:p>
        </p:txBody>
      </p:sp>
    </p:spTree>
    <p:extLst>
      <p:ext uri="{BB962C8B-B14F-4D97-AF65-F5344CB8AC3E}">
        <p14:creationId xmlns:p14="http://schemas.microsoft.com/office/powerpoint/2010/main" val="2519221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Ab min 4 wird auf die Bedrohungen der Biodiversität eingegangen. </a:t>
            </a:r>
            <a:endParaRPr lang="de-DE" sz="1200" kern="1200" dirty="0">
              <a:solidFill>
                <a:schemeClr val="tx1"/>
              </a:solidFill>
              <a:effectLst/>
              <a:latin typeface="+mn-lt"/>
              <a:ea typeface="+mn-ea"/>
              <a:cs typeface="+mn-cs"/>
            </a:endParaRP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11</a:t>
            </a:fld>
            <a:endParaRPr lang="de-DE"/>
          </a:p>
        </p:txBody>
      </p:sp>
    </p:spTree>
    <p:extLst>
      <p:ext uri="{BB962C8B-B14F-4D97-AF65-F5344CB8AC3E}">
        <p14:creationId xmlns:p14="http://schemas.microsoft.com/office/powerpoint/2010/main" val="3725290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Aktuell wird z.B. davon ausgegangen, dass u.a. die Ausbreitung von Sars CoV-2 auch durch die Zerstörung von Lebensräumen und somit die Verschiebung innerhalb der Artenvorkommen beeinflusst wurde. Das führt dazu, dass viele Arten verdrängt werden – und gleichzeitig besonders die Arten überleben, die höhere Populationsdichten aufweisen. Diese sind – deswegen sind sie dann ja häufiger als die verdrängten Arten – angepasster an den Menschen, was auch zu mehr Kontakten mit Menschen führt. Das Virus kann so leichter vom Tier auf den Menschen übertragen werden.</a:t>
            </a:r>
          </a:p>
          <a:p>
            <a:endParaRPr lang="de-DE" dirty="0"/>
          </a:p>
          <a:p>
            <a:r>
              <a:rPr lang="de-DE" dirty="0"/>
              <a:t>Fotos: </a:t>
            </a:r>
          </a:p>
          <a:p>
            <a:pPr marL="171450" indent="-171450">
              <a:buFont typeface="Arial" panose="020B0604020202020204" pitchFamily="34" charset="0"/>
              <a:buChar char="•"/>
            </a:pPr>
            <a:r>
              <a:rPr lang="de-DE" dirty="0"/>
              <a:t>Braunkohletagebau: https://pixabay.com/de/photos/bagger-braunkohle-tagebau-897584/ (27.10.21)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Kraftwerke: https://pixabay.com/de/photos/kraftwerk-energie-elektrizit%c3%a4t-374097/(27.10.21)</a:t>
            </a:r>
          </a:p>
          <a:p>
            <a:pPr marL="171450" indent="-171450">
              <a:buFont typeface="Arial" panose="020B0604020202020204" pitchFamily="34" charset="0"/>
              <a:buChar char="•"/>
            </a:pPr>
            <a:r>
              <a:rPr lang="de-DE" dirty="0"/>
              <a:t>Trockener Boden: https://pixabay.com/de/photos/klimawandel-klima-d%c3%bcrre-trockenheit-1325882/ (27.10.21)</a:t>
            </a:r>
          </a:p>
          <a:p>
            <a:pPr marL="171450" indent="-171450">
              <a:buFont typeface="Arial" panose="020B0604020202020204" pitchFamily="34" charset="0"/>
              <a:buChar char="•"/>
            </a:pPr>
            <a:r>
              <a:rPr lang="de-DE" dirty="0"/>
              <a:t>Containerschiff: https://pixabay.com/de/photos/schiff-frachter-bangkok-%c3%a4u%c3%9fern-895109/ (27.10.21)</a:t>
            </a:r>
          </a:p>
          <a:p>
            <a:pPr marL="171450" indent="-171450">
              <a:buFont typeface="Arial" panose="020B0604020202020204" pitchFamily="34" charset="0"/>
              <a:buChar char="•"/>
            </a:pPr>
            <a:r>
              <a:rPr lang="de-DE" dirty="0"/>
              <a:t>Temperaturgrafik: LUBW</a:t>
            </a:r>
          </a:p>
        </p:txBody>
      </p:sp>
      <p:sp>
        <p:nvSpPr>
          <p:cNvPr id="4" name="Foliennummernplatzhalter 3"/>
          <p:cNvSpPr>
            <a:spLocks noGrp="1"/>
          </p:cNvSpPr>
          <p:nvPr>
            <p:ph type="sldNum" sz="quarter" idx="5"/>
          </p:nvPr>
        </p:nvSpPr>
        <p:spPr/>
        <p:txBody>
          <a:bodyPr/>
          <a:lstStyle/>
          <a:p>
            <a:fld id="{2B4B573A-7FCE-415E-A4AD-E9637DB1D213}" type="slidenum">
              <a:rPr lang="de-DE" smtClean="0"/>
              <a:t>12</a:t>
            </a:fld>
            <a:endParaRPr lang="de-DE"/>
          </a:p>
        </p:txBody>
      </p:sp>
    </p:spTree>
    <p:extLst>
      <p:ext uri="{BB962C8B-B14F-4D97-AF65-F5344CB8AC3E}">
        <p14:creationId xmlns:p14="http://schemas.microsoft.com/office/powerpoint/2010/main" val="6588636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Konvention für Biologische Vielfalt: https://www.cbd.int/convention/text/ </a:t>
            </a:r>
          </a:p>
          <a:p>
            <a:r>
              <a:rPr lang="de-DE" dirty="0"/>
              <a:t>Nationale Strategie zur biologischen Vielfalt (Deutschland): https://biologischevielfalt.bfn.de/nationale-strategie/ueberblick.html </a:t>
            </a:r>
          </a:p>
          <a:p>
            <a:r>
              <a:rPr lang="de-DE" sz="1200" kern="1200" dirty="0">
                <a:solidFill>
                  <a:schemeClr val="tx1"/>
                </a:solidFill>
                <a:effectLst/>
                <a:latin typeface="+mn-lt"/>
                <a:ea typeface="+mn-ea"/>
                <a:cs typeface="+mn-cs"/>
              </a:rPr>
              <a:t>Aktionsplan Biologische Vielfalt in Baden-Württemberg</a:t>
            </a:r>
            <a:r>
              <a:rPr lang="de-DE" dirty="0"/>
              <a:t>: https://um.baden-wuerttemberg.de/fileadmin/redaktion/m-um/intern/Dateien/Dokumente/2_Presse_und_Service/Publikationen/Umwelt/Naturschutz/Biodiversitaets_Check_fuer_Gemeinden.pdf</a:t>
            </a:r>
          </a:p>
          <a:p>
            <a:endParaRPr lang="de-DE" dirty="0"/>
          </a:p>
          <a:p>
            <a:r>
              <a:rPr lang="de-DE" dirty="0"/>
              <a:t>Um den Rückgang der biologischen Vielfalt aufzuhalten, hat die Weltgemeinschaft 1992 das UN-Übereinkommen über die biologische Vielfalt (</a:t>
            </a:r>
            <a:r>
              <a:rPr lang="de-DE" dirty="0">
                <a:hlinkClick r:id="rId3" tooltip="öffnet in neuem Fenster"/>
              </a:rPr>
              <a:t>Convention on Biological </a:t>
            </a:r>
            <a:r>
              <a:rPr lang="de-DE" dirty="0" err="1">
                <a:hlinkClick r:id="rId3" tooltip="öffnet in neuem Fenster"/>
              </a:rPr>
              <a:t>Diversity</a:t>
            </a:r>
            <a:r>
              <a:rPr lang="de-DE" dirty="0">
                <a:hlinkClick r:id="rId3" tooltip="öffnet in neuem Fenster"/>
              </a:rPr>
              <a:t>, CBD</a:t>
            </a:r>
            <a:r>
              <a:rPr lang="de-DE" dirty="0"/>
              <a:t>) beschlossen. Alle Mitgliedsstaaten des Übereinkommens verpflichten sich, auf nationaler Ebene Strategien zum Schutz und zur nachhaltigen Nutzung der biologischen Vielfalt zu erarbeiten. Deutschland ist dieser Verpflichtung mit der </a:t>
            </a:r>
            <a:r>
              <a:rPr lang="de-DE" dirty="0">
                <a:hlinkClick r:id="rId4"/>
              </a:rPr>
              <a:t>Nationalen Strategie zur biologischen Vielfalt (NBS)</a:t>
            </a:r>
            <a:r>
              <a:rPr lang="de-DE" dirty="0"/>
              <a:t> im Jahr 2007 nachgekommen. </a:t>
            </a:r>
          </a:p>
          <a:p>
            <a:r>
              <a:rPr lang="de-DE" dirty="0"/>
              <a:t>Die umfassende und anspruchsvolle Nationale Strategie zur biologischen Vielfalt hat zum Ziel, bis zum Jahr 2020 den Rückgang der biologischen Vielfalt aufzuhalten und eine positive Entwicklung anzustoßen. Ihre Umsetzung ist ein </a:t>
            </a:r>
            <a:r>
              <a:rPr lang="de-DE" dirty="0">
                <a:hlinkClick r:id="rId5"/>
              </a:rPr>
              <a:t>dynamischer Prozess</a:t>
            </a:r>
            <a:r>
              <a:rPr lang="de-DE" dirty="0"/>
              <a:t>, an dem </a:t>
            </a:r>
            <a:r>
              <a:rPr lang="de-DE" dirty="0">
                <a:hlinkClick r:id="rId6"/>
              </a:rPr>
              <a:t>Politik, Wirtschaft und viele verschiedene gesellschaftliche Gruppen</a:t>
            </a:r>
            <a:r>
              <a:rPr lang="de-DE" dirty="0"/>
              <a:t> beteiligt sind. Ergänzt wird die Strategie seit 2015 durch die </a:t>
            </a:r>
            <a:r>
              <a:rPr lang="de-DE" dirty="0">
                <a:hlinkClick r:id="rId7"/>
              </a:rPr>
              <a:t>Naturschutz-Offensive 2020</a:t>
            </a:r>
            <a:r>
              <a:rPr lang="de-DE" dirty="0"/>
              <a:t>, ein Handlungsprogramm des Bundesumweltministeriums zur NBS, das vordringliche Maßnahmen in zehn Handlungsfeldern beschreibt und dem Umsetzungsprozess der NBS neue Impulse gegeben hat.</a:t>
            </a:r>
          </a:p>
          <a:p>
            <a:endParaRPr lang="de-DE" dirty="0"/>
          </a:p>
          <a:p>
            <a:r>
              <a:rPr lang="de-DE" b="1" dirty="0">
                <a:solidFill>
                  <a:srgbClr val="C00000"/>
                </a:solidFill>
              </a:rPr>
              <a:t>Doch alle Strategien sind bisher ohne Erfolg!!!</a:t>
            </a:r>
          </a:p>
          <a:p>
            <a:endParaRPr lang="de-DE" dirty="0"/>
          </a:p>
          <a:p>
            <a:pPr marL="171450" indent="-171450">
              <a:buFont typeface="Arial" panose="020B0604020202020204" pitchFamily="34" charset="0"/>
              <a:buChar char="•"/>
            </a:pPr>
            <a:r>
              <a:rPr lang="de-DE" dirty="0"/>
              <a:t>Konvention für Biologische Vielfalt: https://www.cbd.int/convention/text/</a:t>
            </a:r>
          </a:p>
          <a:p>
            <a:pPr marL="171450" indent="-171450">
              <a:buFont typeface="Arial" panose="020B0604020202020204" pitchFamily="34" charset="0"/>
              <a:buChar char="•"/>
            </a:pPr>
            <a:r>
              <a:rPr lang="de-DE" dirty="0"/>
              <a:t>Europäische Biodiversitätsstrategie: https://ec.europa.eu/info/strategy/priorities-2019-2024/european-green-deal/actions-being-taken-eu/eu-biodiversity-strategy-2030_de#schlsselelemente-der-biodiversittsstrategie</a:t>
            </a:r>
          </a:p>
          <a:p>
            <a:pPr marL="171450" indent="-171450">
              <a:buFont typeface="Arial" panose="020B0604020202020204" pitchFamily="34" charset="0"/>
              <a:buChar char="•"/>
            </a:pPr>
            <a:r>
              <a:rPr lang="de-DE" dirty="0"/>
              <a:t>Nationale Biodiversitätsstrategie (Deutschland): https://biologischevielfalt.bfn.de/nationale-strategie/ueberblick.html </a:t>
            </a:r>
          </a:p>
          <a:p>
            <a:pPr marL="171450" indent="-171450">
              <a:buFont typeface="Arial" panose="020B0604020202020204" pitchFamily="34" charset="0"/>
              <a:buChar char="•"/>
            </a:pPr>
            <a:r>
              <a:rPr lang="de-DE" b="0" dirty="0"/>
              <a:t>Sonderprogramm zur Stärkung der biologischen Vielfalt (BaWü): https://www.baden-wuerttemberg.de/de/bw-gestalten/nachhaltiges-baden-wuerttemberg/naturschutz/biodiversitaet/</a:t>
            </a: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13</a:t>
            </a:fld>
            <a:endParaRPr lang="de-DE"/>
          </a:p>
        </p:txBody>
      </p:sp>
    </p:spTree>
    <p:extLst>
      <p:ext uri="{BB962C8B-B14F-4D97-AF65-F5344CB8AC3E}">
        <p14:creationId xmlns:p14="http://schemas.microsoft.com/office/powerpoint/2010/main" val="165443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u.a. Textquelle: DUH, 2021; https://www.duh.de/themen/natur/biodiversitaetsstrategie/</a:t>
            </a:r>
          </a:p>
          <a:p>
            <a:endParaRPr lang="de-DE" dirty="0"/>
          </a:p>
          <a:p>
            <a:r>
              <a:rPr lang="de-DE" u="sng" dirty="0"/>
              <a:t>Auszug aus dem nationalen Strategie-Papier, dessen hier aufgeführte Ziele bisher nicht erreicht wurden:</a:t>
            </a:r>
          </a:p>
          <a:p>
            <a:endParaRPr lang="de-DE" dirty="0"/>
          </a:p>
          <a:p>
            <a:r>
              <a:rPr lang="de-DE" sz="1200" kern="1200" dirty="0">
                <a:solidFill>
                  <a:schemeClr val="tx1"/>
                </a:solidFill>
                <a:effectLst/>
                <a:latin typeface="+mn-lt"/>
                <a:ea typeface="+mn-ea"/>
                <a:cs typeface="+mn-cs"/>
              </a:rPr>
              <a:t>„Bis 2010 ist der Rückgang der heute vorhandenen Vielfalt wildlebender Arten aufgehalten. Danach setzt eine Trendwende hin zu einer höheren Vielfalt heimischer Arten in der Fläche ein. Bis zum Jahre 2010 ist der Anteil der vom Aussterben bedrohten und stark gefährdeten Arten verringert. Bis 2020 erreichen Arten, für die Deutschland eine besondere Erhaltungsverantwortung trägt, überlebensfähige Populationen. Bis 2020 hat sich für den größten Teil der Rote-Liste-Arten die Gefährdungssituation um eine Stufe verbessert.“ </a:t>
            </a:r>
          </a:p>
          <a:p>
            <a:endParaRPr lang="de-DE" sz="1200" b="0" kern="1200" dirty="0">
              <a:solidFill>
                <a:schemeClr val="tx1"/>
              </a:solidFill>
              <a:effectLst/>
              <a:latin typeface="+mn-lt"/>
              <a:ea typeface="+mn-ea"/>
              <a:cs typeface="+mn-cs"/>
            </a:endParaRPr>
          </a:p>
          <a:p>
            <a:r>
              <a:rPr lang="de-DE" sz="1200" b="0" kern="1200" dirty="0">
                <a:solidFill>
                  <a:schemeClr val="tx1"/>
                </a:solidFill>
                <a:effectLst/>
                <a:latin typeface="+mn-lt"/>
                <a:ea typeface="+mn-ea"/>
                <a:cs typeface="+mn-cs"/>
              </a:rPr>
              <a:t>Auch die UN- und EU-Biodiversitätsstrategien sind bisher ohne Erfolg!  </a:t>
            </a:r>
            <a:endParaRPr lang="de-DE" b="0" dirty="0"/>
          </a:p>
        </p:txBody>
      </p:sp>
      <p:sp>
        <p:nvSpPr>
          <p:cNvPr id="4" name="Foliennummernplatzhalter 3"/>
          <p:cNvSpPr>
            <a:spLocks noGrp="1"/>
          </p:cNvSpPr>
          <p:nvPr>
            <p:ph type="sldNum" sz="quarter" idx="5"/>
          </p:nvPr>
        </p:nvSpPr>
        <p:spPr/>
        <p:txBody>
          <a:bodyPr/>
          <a:lstStyle/>
          <a:p>
            <a:fld id="{2B4B573A-7FCE-415E-A4AD-E9637DB1D213}" type="slidenum">
              <a:rPr lang="de-DE" smtClean="0"/>
              <a:t>14</a:t>
            </a:fld>
            <a:endParaRPr lang="de-DE"/>
          </a:p>
        </p:txBody>
      </p:sp>
    </p:spTree>
    <p:extLst>
      <p:ext uri="{BB962C8B-B14F-4D97-AF65-F5344CB8AC3E}">
        <p14:creationId xmlns:p14="http://schemas.microsoft.com/office/powerpoint/2010/main" val="381179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 Auszug aus der BBZ Nr. 40, 2023</a:t>
            </a:r>
          </a:p>
        </p:txBody>
      </p:sp>
      <p:sp>
        <p:nvSpPr>
          <p:cNvPr id="4" name="Foliennummernplatzhalter 3"/>
          <p:cNvSpPr>
            <a:spLocks noGrp="1"/>
          </p:cNvSpPr>
          <p:nvPr>
            <p:ph type="sldNum" sz="quarter" idx="5"/>
          </p:nvPr>
        </p:nvSpPr>
        <p:spPr/>
        <p:txBody>
          <a:bodyPr/>
          <a:lstStyle/>
          <a:p>
            <a:fld id="{2B4B573A-7FCE-415E-A4AD-E9637DB1D213}" type="slidenum">
              <a:rPr lang="de-DE" smtClean="0"/>
              <a:t>15</a:t>
            </a:fld>
            <a:endParaRPr lang="de-DE"/>
          </a:p>
        </p:txBody>
      </p:sp>
    </p:spTree>
    <p:extLst>
      <p:ext uri="{BB962C8B-B14F-4D97-AF65-F5344CB8AC3E}">
        <p14:creationId xmlns:p14="http://schemas.microsoft.com/office/powerpoint/2010/main" val="5795848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dirty="0">
                <a:solidFill>
                  <a:schemeClr val="tx1"/>
                </a:solidFill>
              </a:rPr>
              <a:t>Quelle der Vogelgrafik: </a:t>
            </a:r>
            <a:r>
              <a:rPr lang="de-DE" sz="1200" dirty="0"/>
              <a:t>: Aus: </a:t>
            </a:r>
            <a:r>
              <a:rPr lang="de-DE" sz="1200" dirty="0" err="1"/>
              <a:t>Dröschmeister</a:t>
            </a:r>
            <a:r>
              <a:rPr lang="de-DE" sz="1200" dirty="0"/>
              <a:t> et al. 2012; Zeitschrift Der Falke, Band 59</a:t>
            </a:r>
            <a:endParaRPr lang="de-DE" dirty="0"/>
          </a:p>
          <a:p>
            <a:r>
              <a:rPr lang="de-DE" dirty="0"/>
              <a:t>In dieser Grafik wird deutlich, dass alle die hier abgebildeten, von der landwirtschaftlichen Nutzung abhängigen Vogelarten dramatische Verluste verzeichnen mussten im Zeitraum zw. 1980  und 2010.</a:t>
            </a:r>
          </a:p>
          <a:p>
            <a:endParaRPr lang="de-DE" dirty="0"/>
          </a:p>
          <a:p>
            <a:r>
              <a:rPr lang="de-DE" dirty="0"/>
              <a:t>Ortolan = Vogelart aus der Familie der Ammern. </a:t>
            </a:r>
          </a:p>
          <a:p>
            <a:endParaRPr lang="de-DE" dirty="0"/>
          </a:p>
          <a:p>
            <a:r>
              <a:rPr lang="de-DE" dirty="0"/>
              <a:t>Beispiel Rebhuhn: „In </a:t>
            </a:r>
            <a:r>
              <a:rPr lang="de-DE" dirty="0">
                <a:hlinkClick r:id="rId3" tooltip="Deutschland"/>
              </a:rPr>
              <a:t>Deutschland</a:t>
            </a:r>
            <a:r>
              <a:rPr lang="de-DE" dirty="0"/>
              <a:t> wird das Rebhuhn in der Roten Liste als stark gefährdet eingestuft.</a:t>
            </a:r>
            <a:r>
              <a:rPr lang="de-DE" baseline="30000" dirty="0">
                <a:hlinkClick r:id="rId4"/>
              </a:rPr>
              <a:t>[12]</a:t>
            </a:r>
            <a:r>
              <a:rPr lang="de-DE" dirty="0"/>
              <a:t> Hier ist das Rebhuhn auf einen Rest von vermutlich nicht mehr als 50.000 Brutpaaren geschrumpft. Das Rebhuhn hat vor allem im westeuropäischen Raum seit Anfang der 1970er Jahre drastische Bestandseinbußen erlitten. Hauptursache für den Bestandsrückgang ist die stetige Intensivierung und Technisierung der Landwirtschaft.</a:t>
            </a:r>
            <a:r>
              <a:rPr lang="de-DE" baseline="30000" dirty="0">
                <a:hlinkClick r:id="rId5"/>
              </a:rPr>
              <a:t>[13]</a:t>
            </a:r>
            <a:r>
              <a:rPr lang="de-DE" dirty="0"/>
              <a:t> Besonders aus dem Anbau der </a:t>
            </a:r>
            <a:r>
              <a:rPr lang="de-DE" dirty="0">
                <a:hlinkClick r:id="rId6" tooltip="Monokultur"/>
              </a:rPr>
              <a:t>Monokultur</a:t>
            </a:r>
            <a:r>
              <a:rPr lang="de-DE" dirty="0"/>
              <a:t> </a:t>
            </a:r>
            <a:r>
              <a:rPr lang="de-DE" dirty="0">
                <a:hlinkClick r:id="rId7" tooltip="Energiemais"/>
              </a:rPr>
              <a:t>Energiemais</a:t>
            </a:r>
            <a:r>
              <a:rPr lang="de-DE" dirty="0"/>
              <a:t>, der allein in Deutschland 2,3 Millionen Hektar ausmacht, resultieren dramatische Folgen für die Artenvielfalt.</a:t>
            </a:r>
            <a:r>
              <a:rPr lang="de-DE" baseline="30000" dirty="0">
                <a:hlinkClick r:id="rId8"/>
              </a:rPr>
              <a:t>[14</a:t>
            </a:r>
            <a:r>
              <a:rPr lang="de-DE" sz="1200" kern="1200" dirty="0">
                <a:solidFill>
                  <a:schemeClr val="tx1"/>
                </a:solidFill>
                <a:latin typeface="+mn-lt"/>
                <a:ea typeface="+mn-ea"/>
                <a:cs typeface="+mn-cs"/>
                <a:hlinkClick r:id="rId8">
                  <a:extLst>
                    <a:ext uri="{A12FA001-AC4F-418D-AE19-62706E023703}">
                      <ahyp:hlinkClr xmlns:ahyp="http://schemas.microsoft.com/office/drawing/2018/hyperlinkcolor" val="tx"/>
                    </a:ext>
                  </a:extLst>
                </a:hlinkClick>
              </a:rPr>
              <a:t>]</a:t>
            </a:r>
            <a:r>
              <a:rPr lang="de-DE" sz="1200" kern="1200" dirty="0">
                <a:solidFill>
                  <a:schemeClr val="tx1"/>
                </a:solidFill>
                <a:latin typeface="+mn-lt"/>
                <a:ea typeface="+mn-ea"/>
                <a:cs typeface="+mn-cs"/>
              </a:rPr>
              <a:t>“ (Wikipedia)</a:t>
            </a:r>
          </a:p>
          <a:p>
            <a:r>
              <a:rPr lang="de-DE" sz="1200" kern="1200" dirty="0">
                <a:solidFill>
                  <a:schemeClr val="tx1"/>
                </a:solidFill>
                <a:latin typeface="+mn-lt"/>
                <a:ea typeface="+mn-ea"/>
                <a:cs typeface="+mn-cs"/>
              </a:rPr>
              <a:t>Auch z.B. beim Kiebitz sieht es nicht besser aus!</a:t>
            </a:r>
          </a:p>
        </p:txBody>
      </p:sp>
      <p:sp>
        <p:nvSpPr>
          <p:cNvPr id="4" name="Foliennummernplatzhalter 3"/>
          <p:cNvSpPr>
            <a:spLocks noGrp="1"/>
          </p:cNvSpPr>
          <p:nvPr>
            <p:ph type="sldNum" sz="quarter" idx="5"/>
          </p:nvPr>
        </p:nvSpPr>
        <p:spPr/>
        <p:txBody>
          <a:bodyPr/>
          <a:lstStyle/>
          <a:p>
            <a:fld id="{2B4B573A-7FCE-415E-A4AD-E9637DB1D213}" type="slidenum">
              <a:rPr lang="de-DE" smtClean="0"/>
              <a:t>16</a:t>
            </a:fld>
            <a:endParaRPr lang="de-DE"/>
          </a:p>
        </p:txBody>
      </p:sp>
    </p:spTree>
    <p:extLst>
      <p:ext uri="{BB962C8B-B14F-4D97-AF65-F5344CB8AC3E}">
        <p14:creationId xmlns:p14="http://schemas.microsoft.com/office/powerpoint/2010/main" val="14853052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Qualitätsanforderungen sowie die wirtschaftlichen Zwänge sind </a:t>
            </a:r>
            <a:r>
              <a:rPr lang="de-DE" dirty="0" err="1"/>
              <a:t>großteils</a:t>
            </a:r>
            <a:r>
              <a:rPr lang="de-DE" dirty="0"/>
              <a:t> verantwortlich für diese Entwicklungen.</a:t>
            </a:r>
          </a:p>
        </p:txBody>
      </p:sp>
      <p:sp>
        <p:nvSpPr>
          <p:cNvPr id="4" name="Foliennummernplatzhalter 3"/>
          <p:cNvSpPr>
            <a:spLocks noGrp="1"/>
          </p:cNvSpPr>
          <p:nvPr>
            <p:ph type="sldNum" sz="quarter" idx="5"/>
          </p:nvPr>
        </p:nvSpPr>
        <p:spPr/>
        <p:txBody>
          <a:bodyPr/>
          <a:lstStyle/>
          <a:p>
            <a:fld id="{2B4B573A-7FCE-415E-A4AD-E9637DB1D213}" type="slidenum">
              <a:rPr lang="de-DE" smtClean="0"/>
              <a:t>17</a:t>
            </a:fld>
            <a:endParaRPr lang="de-DE"/>
          </a:p>
        </p:txBody>
      </p:sp>
    </p:spTree>
    <p:extLst>
      <p:ext uri="{BB962C8B-B14F-4D97-AF65-F5344CB8AC3E}">
        <p14:creationId xmlns:p14="http://schemas.microsoft.com/office/powerpoint/2010/main" val="1235296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Genetische Vielfalt: Genreserven für Resistenzen / Toleranzen (Krankheit, Schädlinge, Klimawandelanpassung), Geschmacksvarianten, Erbe für nächste Generationen, Züchtungsgrundlage</a:t>
            </a:r>
          </a:p>
          <a:p>
            <a:endParaRPr lang="de-DE" dirty="0"/>
          </a:p>
          <a:p>
            <a:r>
              <a:rPr lang="de-DE" dirty="0"/>
              <a:t>…ist wertvoll und macht Freude!</a:t>
            </a:r>
          </a:p>
          <a:p>
            <a:endParaRPr lang="de-DE" dirty="0"/>
          </a:p>
          <a:p>
            <a:r>
              <a:rPr lang="de-DE" dirty="0"/>
              <a:t>Bilder von li nach </a:t>
            </a:r>
            <a:r>
              <a:rPr lang="de-DE" dirty="0" err="1"/>
              <a:t>re</a:t>
            </a:r>
            <a:r>
              <a:rPr lang="de-DE" dirty="0"/>
              <a:t>: </a:t>
            </a:r>
          </a:p>
          <a:p>
            <a:pPr marL="171450" indent="-171450">
              <a:buFont typeface="Arial" panose="020B0604020202020204" pitchFamily="34" charset="0"/>
              <a:buChar char="•"/>
            </a:pPr>
            <a:r>
              <a:rPr lang="de-DE" dirty="0"/>
              <a:t>Genetische Vielfalt: Äpfel (</a:t>
            </a:r>
            <a:r>
              <a:rPr lang="de-DE" dirty="0" err="1"/>
              <a:t>pixabay</a:t>
            </a:r>
            <a:r>
              <a:rPr lang="de-DE" dirty="0"/>
              <a:t>) https://pixabay.com/de/photos/%c3%a4pfel-apfelb%c3%a4ume-obst-herbst-ernte-3776667/ (26.10.21)</a:t>
            </a:r>
          </a:p>
          <a:p>
            <a:pPr marL="171450" indent="-171450">
              <a:buFont typeface="Arial" panose="020B0604020202020204" pitchFamily="34" charset="0"/>
              <a:buChar char="•"/>
            </a:pPr>
            <a:r>
              <a:rPr lang="de-DE" dirty="0"/>
              <a:t>Vielfalt im Boden: Begrünung in der Reihe (Ina Ebert, NABU Sachsen)</a:t>
            </a:r>
          </a:p>
          <a:p>
            <a:pPr marL="171450" indent="-171450">
              <a:buFont typeface="Arial" panose="020B0604020202020204" pitchFamily="34" charset="0"/>
              <a:buChar char="•"/>
            </a:pPr>
            <a:r>
              <a:rPr lang="de-DE" dirty="0"/>
              <a:t>Bestäubung: Biene und Blüte (</a:t>
            </a:r>
            <a:r>
              <a:rPr lang="de-DE" dirty="0" err="1"/>
              <a:t>pixabay</a:t>
            </a:r>
            <a:r>
              <a:rPr lang="de-DE" dirty="0"/>
              <a:t>) https://pixabay.com/de/photos/biene-honigbiene-insekt-pollen-4092987/ (26.10.21)</a:t>
            </a:r>
          </a:p>
        </p:txBody>
      </p:sp>
      <p:sp>
        <p:nvSpPr>
          <p:cNvPr id="4" name="Foliennummernplatzhalter 3"/>
          <p:cNvSpPr>
            <a:spLocks noGrp="1"/>
          </p:cNvSpPr>
          <p:nvPr>
            <p:ph type="sldNum" sz="quarter" idx="5"/>
          </p:nvPr>
        </p:nvSpPr>
        <p:spPr/>
        <p:txBody>
          <a:bodyPr/>
          <a:lstStyle/>
          <a:p>
            <a:fld id="{2B4B573A-7FCE-415E-A4AD-E9637DB1D213}" type="slidenum">
              <a:rPr lang="de-DE" smtClean="0"/>
              <a:t>18</a:t>
            </a:fld>
            <a:endParaRPr lang="de-DE"/>
          </a:p>
        </p:txBody>
      </p:sp>
    </p:spTree>
    <p:extLst>
      <p:ext uri="{BB962C8B-B14F-4D97-AF65-F5344CB8AC3E}">
        <p14:creationId xmlns:p14="http://schemas.microsoft.com/office/powerpoint/2010/main" val="3760016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anose="020B0604020202020204" pitchFamily="34" charset="0"/>
              <a:buChar char="•"/>
            </a:pPr>
            <a:r>
              <a:rPr lang="de-DE" sz="1200" kern="1200" dirty="0">
                <a:solidFill>
                  <a:schemeClr val="tx1"/>
                </a:solidFill>
                <a:effectLst/>
                <a:latin typeface="+mn-lt"/>
                <a:ea typeface="+mn-ea"/>
                <a:cs typeface="+mn-cs"/>
              </a:rPr>
              <a:t>Foto: Äpfel, </a:t>
            </a:r>
            <a:r>
              <a:rPr lang="de-DE" dirty="0"/>
              <a:t>https://pixabay.com/de/photos/%c3%a4pfel-apfelb%c3%a4ume-obst-herbst-ernte-3776667/ (26.10.21)</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„Über den aktuellen ökonomischen Nutzen hinaus stellt die Vielfalt der genutzten und nutzbaren Pflanzen aufgrund der Vererbbarkeit ihrer Eigenschaften zudem eine wertvolle Ressource für zukünftige Nutzungen und eine Grundlage für Innovationen und erweiterte wirtschaftliche Aktivitäten dar. Auch eine Anpassung an veränderte Rahmenbedingungen, wie Klimaveränderungen oder veränderte Nachfrage, können den Rückgriff auf pflanzengenetische Ressourcen erfordern. Die Vielfalt ist eine grundlegende Voraussetzung für zukünftige Nutzungen und züchterischen Fortschritt. Einmal verloren gegangene biologische Vielfalt ist nicht wieder herstellbar. Aus diesem Grunde ist in besonderer Weise Vorsorge geboten. Darüber hinaus sind kulturelle und ästhetische Werte zu berücksichtigen (BMEL „Pflanzengenetische Ressourcen in Deutschland“, Januar 2015)</a:t>
            </a:r>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19</a:t>
            </a:fld>
            <a:endParaRPr lang="de-DE"/>
          </a:p>
        </p:txBody>
      </p:sp>
    </p:spTree>
    <p:extLst>
      <p:ext uri="{BB962C8B-B14F-4D97-AF65-F5344CB8AC3E}">
        <p14:creationId xmlns:p14="http://schemas.microsoft.com/office/powerpoint/2010/main" val="1977724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Foto: Pelzbiene auf </a:t>
            </a:r>
            <a:r>
              <a:rPr lang="de-DE" dirty="0" err="1"/>
              <a:t>Aroniablüte</a:t>
            </a:r>
            <a:r>
              <a:rPr lang="de-DE" dirty="0"/>
              <a:t> (</a:t>
            </a:r>
            <a:r>
              <a:rPr lang="de-DE" dirty="0" err="1"/>
              <a:t>pixabay</a:t>
            </a:r>
            <a:r>
              <a:rPr lang="de-DE" dirty="0"/>
              <a:t>) https://pixabay.com/de/photos/fr%c3%bchlingspelzbiene-auf-aroniabl%c3%bcte-1269780/ (26.10.21)</a:t>
            </a:r>
          </a:p>
        </p:txBody>
      </p:sp>
      <p:sp>
        <p:nvSpPr>
          <p:cNvPr id="4" name="Foliennummernplatzhalter 3"/>
          <p:cNvSpPr>
            <a:spLocks noGrp="1"/>
          </p:cNvSpPr>
          <p:nvPr>
            <p:ph type="sldNum" sz="quarter" idx="5"/>
          </p:nvPr>
        </p:nvSpPr>
        <p:spPr/>
        <p:txBody>
          <a:bodyPr/>
          <a:lstStyle/>
          <a:p>
            <a:fld id="{2B4B573A-7FCE-415E-A4AD-E9637DB1D213}" type="slidenum">
              <a:rPr lang="de-DE" smtClean="0"/>
              <a:t>20</a:t>
            </a:fld>
            <a:endParaRPr lang="de-DE"/>
          </a:p>
        </p:txBody>
      </p:sp>
    </p:spTree>
    <p:extLst>
      <p:ext uri="{BB962C8B-B14F-4D97-AF65-F5344CB8AC3E}">
        <p14:creationId xmlns:p14="http://schemas.microsoft.com/office/powerpoint/2010/main" val="10926005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22</a:t>
            </a:fld>
            <a:endParaRPr lang="de-DE"/>
          </a:p>
        </p:txBody>
      </p:sp>
    </p:spTree>
    <p:extLst>
      <p:ext uri="{BB962C8B-B14F-4D97-AF65-F5344CB8AC3E}">
        <p14:creationId xmlns:p14="http://schemas.microsoft.com/office/powerpoint/2010/main" val="19402854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https://pixabay.com/de/photos/fragezeichen-frage-symbol-zeichen-463497/ (26.10.21)</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Obstanlage stellt ein vielfältiges Habitat dar: Bäume, Randstreifen, offene Flächen</a:t>
            </a:r>
          </a:p>
          <a:p>
            <a:pPr marL="171450" indent="-171450">
              <a:buFont typeface="Arial" panose="020B0604020202020204" pitchFamily="34" charset="0"/>
              <a:buChar char="•"/>
            </a:pPr>
            <a:r>
              <a:rPr lang="de-DE" dirty="0"/>
              <a:t>Rückzugsort, </a:t>
            </a:r>
            <a:r>
              <a:rPr lang="de-DE" dirty="0" err="1"/>
              <a:t>Nahrungs-und</a:t>
            </a:r>
            <a:r>
              <a:rPr lang="de-DE" dirty="0"/>
              <a:t> Nisthabitat in einer sonst annuell bewirtschafteten Landschaft haben. </a:t>
            </a:r>
          </a:p>
          <a:p>
            <a:pPr marL="171450" indent="-171450">
              <a:buFont typeface="Arial" panose="020B0604020202020204" pitchFamily="34" charset="0"/>
              <a:buChar char="•"/>
            </a:pPr>
            <a:r>
              <a:rPr lang="de-DE" dirty="0"/>
              <a:t>Viele Nützlinge profitieren davon, weil sie als erwachsene Tiere zwingend auf Pollen und Nektar als Nahrung angewiesen sind</a:t>
            </a:r>
          </a:p>
          <a:p>
            <a:pPr marL="171450" indent="-171450">
              <a:buFont typeface="Arial" panose="020B0604020202020204" pitchFamily="34" charset="0"/>
              <a:buChar char="•"/>
            </a:pPr>
            <a:endParaRPr lang="de-DE" dirty="0"/>
          </a:p>
          <a:p>
            <a:pPr marL="0" indent="0">
              <a:buFont typeface="Arial" panose="020B0604020202020204" pitchFamily="34" charset="0"/>
              <a:buNone/>
            </a:pPr>
            <a:r>
              <a:rPr lang="de-DE" dirty="0"/>
              <a:t>Textquelle: Flyer des </a:t>
            </a:r>
            <a:r>
              <a:rPr lang="de-DE" dirty="0" err="1"/>
              <a:t>Biodiv</a:t>
            </a:r>
            <a:r>
              <a:rPr lang="de-DE" dirty="0"/>
              <a:t>-Projektes der Uni Hohenheim: https://biodivobst.uni-hohenheim.de/flyerip.pdf</a:t>
            </a:r>
          </a:p>
        </p:txBody>
      </p:sp>
      <p:sp>
        <p:nvSpPr>
          <p:cNvPr id="4" name="Foliennummernplatzhalter 3"/>
          <p:cNvSpPr>
            <a:spLocks noGrp="1"/>
          </p:cNvSpPr>
          <p:nvPr>
            <p:ph type="sldNum" sz="quarter" idx="5"/>
          </p:nvPr>
        </p:nvSpPr>
        <p:spPr/>
        <p:txBody>
          <a:bodyPr/>
          <a:lstStyle/>
          <a:p>
            <a:fld id="{2B4B573A-7FCE-415E-A4AD-E9637DB1D213}" type="slidenum">
              <a:rPr lang="de-DE" smtClean="0"/>
              <a:t>23</a:t>
            </a:fld>
            <a:endParaRPr lang="de-DE"/>
          </a:p>
        </p:txBody>
      </p:sp>
    </p:spTree>
    <p:extLst>
      <p:ext uri="{BB962C8B-B14F-4D97-AF65-F5344CB8AC3E}">
        <p14:creationId xmlns:p14="http://schemas.microsoft.com/office/powerpoint/2010/main" val="2065045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Obstanlage stellt ein vielfältiges Habitat dar: Bäume, Randstreifen, offene Flächen</a:t>
            </a:r>
          </a:p>
          <a:p>
            <a:pPr marL="171450" indent="-171450">
              <a:buFont typeface="Arial" panose="020B0604020202020204" pitchFamily="34" charset="0"/>
              <a:buChar char="•"/>
            </a:pPr>
            <a:r>
              <a:rPr lang="de-DE" dirty="0"/>
              <a:t>Rückzugsort, </a:t>
            </a:r>
            <a:r>
              <a:rPr lang="de-DE" dirty="0" err="1"/>
              <a:t>Nahrungs-und</a:t>
            </a:r>
            <a:r>
              <a:rPr lang="de-DE" dirty="0"/>
              <a:t> Nisthabitat in einer sonst annuell bewirtschafteten Landschaft haben. </a:t>
            </a:r>
          </a:p>
          <a:p>
            <a:pPr marL="171450" indent="-171450">
              <a:buFont typeface="Arial" panose="020B0604020202020204" pitchFamily="34" charset="0"/>
              <a:buChar char="•"/>
            </a:pPr>
            <a:r>
              <a:rPr lang="de-DE" dirty="0"/>
              <a:t>Viele Nützlinge profitieren davon, weil sie als erwachsene Tiere zwingend auf Pollen und Nektar als Nahrung angewiesen sind</a:t>
            </a:r>
          </a:p>
          <a:p>
            <a:pPr marL="171450" indent="-171450">
              <a:buFont typeface="Arial" panose="020B0604020202020204" pitchFamily="34" charset="0"/>
              <a:buChar char="•"/>
            </a:pPr>
            <a:endParaRPr lang="de-DE" dirty="0"/>
          </a:p>
          <a:p>
            <a:pPr marL="0" indent="0">
              <a:buFont typeface="Arial" panose="020B0604020202020204" pitchFamily="34" charset="0"/>
              <a:buNone/>
            </a:pPr>
            <a:r>
              <a:rPr lang="de-DE" dirty="0"/>
              <a:t>Textquelle: aus dem Flyer des </a:t>
            </a:r>
            <a:r>
              <a:rPr lang="de-DE" dirty="0" err="1"/>
              <a:t>Biodiv</a:t>
            </a:r>
            <a:r>
              <a:rPr lang="de-DE" dirty="0"/>
              <a:t>-Projektes der Uni Hohenheim: https://biodivobst.uni-hohenheim.de/flyerip.pdf</a:t>
            </a:r>
          </a:p>
        </p:txBody>
      </p:sp>
      <p:sp>
        <p:nvSpPr>
          <p:cNvPr id="4" name="Foliennummernplatzhalter 3"/>
          <p:cNvSpPr>
            <a:spLocks noGrp="1"/>
          </p:cNvSpPr>
          <p:nvPr>
            <p:ph type="sldNum" sz="quarter" idx="5"/>
          </p:nvPr>
        </p:nvSpPr>
        <p:spPr/>
        <p:txBody>
          <a:bodyPr/>
          <a:lstStyle/>
          <a:p>
            <a:fld id="{2B4B573A-7FCE-415E-A4AD-E9637DB1D213}" type="slidenum">
              <a:rPr lang="de-DE" smtClean="0"/>
              <a:t>24</a:t>
            </a:fld>
            <a:endParaRPr lang="de-DE"/>
          </a:p>
        </p:txBody>
      </p:sp>
    </p:spTree>
    <p:extLst>
      <p:ext uri="{BB962C8B-B14F-4D97-AF65-F5344CB8AC3E}">
        <p14:creationId xmlns:p14="http://schemas.microsoft.com/office/powerpoint/2010/main" val="14842437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Textquelle: aus dem Flyer des </a:t>
            </a:r>
            <a:r>
              <a:rPr lang="de-DE" dirty="0" err="1"/>
              <a:t>Biodiv</a:t>
            </a:r>
            <a:r>
              <a:rPr lang="de-DE" dirty="0"/>
              <a:t>-Projektes der Uni Hohenheim: https://biodivobst.uni-hohenheim.de/flyerip.pdf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25</a:t>
            </a:fld>
            <a:endParaRPr lang="de-DE"/>
          </a:p>
        </p:txBody>
      </p:sp>
    </p:spTree>
    <p:extLst>
      <p:ext uri="{BB962C8B-B14F-4D97-AF65-F5344CB8AC3E}">
        <p14:creationId xmlns:p14="http://schemas.microsoft.com/office/powerpoint/2010/main" val="2420072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https://pixabay.com/de/photos/fragezeichen-frage-symbol-zeichen-463497/ (26.10.21)</a:t>
            </a: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26</a:t>
            </a:fld>
            <a:endParaRPr lang="de-DE"/>
          </a:p>
        </p:txBody>
      </p:sp>
    </p:spTree>
    <p:extLst>
      <p:ext uri="{BB962C8B-B14F-4D97-AF65-F5344CB8AC3E}">
        <p14:creationId xmlns:p14="http://schemas.microsoft.com/office/powerpoint/2010/main" val="2731647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Aus Biodiversitätssicht sind mehrjährige Mischungen den einjährigen vorzuziehen, da diese den überwinternden Tieren (Larven, Spinnen, usw.) Überwinterungsplätze sichern.</a:t>
            </a:r>
          </a:p>
        </p:txBody>
      </p:sp>
      <p:sp>
        <p:nvSpPr>
          <p:cNvPr id="4" name="Foliennummernplatzhalter 3"/>
          <p:cNvSpPr>
            <a:spLocks noGrp="1"/>
          </p:cNvSpPr>
          <p:nvPr>
            <p:ph type="sldNum" sz="quarter" idx="5"/>
          </p:nvPr>
        </p:nvSpPr>
        <p:spPr/>
        <p:txBody>
          <a:bodyPr/>
          <a:lstStyle/>
          <a:p>
            <a:fld id="{2B4B573A-7FCE-415E-A4AD-E9637DB1D213}" type="slidenum">
              <a:rPr lang="de-DE" smtClean="0"/>
              <a:t>27</a:t>
            </a:fld>
            <a:endParaRPr lang="de-DE"/>
          </a:p>
        </p:txBody>
      </p:sp>
    </p:spTree>
    <p:extLst>
      <p:ext uri="{BB962C8B-B14F-4D97-AF65-F5344CB8AC3E}">
        <p14:creationId xmlns:p14="http://schemas.microsoft.com/office/powerpoint/2010/main" val="2175941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Mögliche Ankerpflanzen s. Liste 02_Hecken_Ankerpflanzen</a:t>
            </a:r>
          </a:p>
        </p:txBody>
      </p:sp>
      <p:sp>
        <p:nvSpPr>
          <p:cNvPr id="4" name="Foliennummernplatzhalter 3"/>
          <p:cNvSpPr>
            <a:spLocks noGrp="1"/>
          </p:cNvSpPr>
          <p:nvPr>
            <p:ph type="sldNum" sz="quarter" idx="5"/>
          </p:nvPr>
        </p:nvSpPr>
        <p:spPr/>
        <p:txBody>
          <a:bodyPr/>
          <a:lstStyle/>
          <a:p>
            <a:fld id="{2B4B573A-7FCE-415E-A4AD-E9637DB1D213}" type="slidenum">
              <a:rPr lang="de-DE" smtClean="0"/>
              <a:t>29</a:t>
            </a:fld>
            <a:endParaRPr lang="de-DE"/>
          </a:p>
        </p:txBody>
      </p:sp>
    </p:spTree>
    <p:extLst>
      <p:ext uri="{BB962C8B-B14F-4D97-AF65-F5344CB8AC3E}">
        <p14:creationId xmlns:p14="http://schemas.microsoft.com/office/powerpoint/2010/main" val="1307183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Mögliche Heckenpflanzen (s. Lehrmodul: 02_Liste_Hecken_Ankerpflanzen sowie 03_Anleitung_Hecke_anlegen)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Achtung: Hecken können den Kälteabfluss auf einer Fläche verhindern und so zu Frostschäden führen – Heckenpflanzung muss gut ausgerichtet sein, um negative Einflüsse zu vermeiden.</a:t>
            </a:r>
          </a:p>
        </p:txBody>
      </p:sp>
      <p:sp>
        <p:nvSpPr>
          <p:cNvPr id="4" name="Foliennummernplatzhalter 3"/>
          <p:cNvSpPr>
            <a:spLocks noGrp="1"/>
          </p:cNvSpPr>
          <p:nvPr>
            <p:ph type="sldNum" sz="quarter" idx="5"/>
          </p:nvPr>
        </p:nvSpPr>
        <p:spPr/>
        <p:txBody>
          <a:bodyPr/>
          <a:lstStyle/>
          <a:p>
            <a:fld id="{2B4B573A-7FCE-415E-A4AD-E9637DB1D213}" type="slidenum">
              <a:rPr lang="de-DE" smtClean="0"/>
              <a:t>30</a:t>
            </a:fld>
            <a:endParaRPr lang="de-DE"/>
          </a:p>
        </p:txBody>
      </p:sp>
    </p:spTree>
    <p:extLst>
      <p:ext uri="{BB962C8B-B14F-4D97-AF65-F5344CB8AC3E}">
        <p14:creationId xmlns:p14="http://schemas.microsoft.com/office/powerpoint/2010/main" val="6369279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31</a:t>
            </a:fld>
            <a:endParaRPr lang="de-DE"/>
          </a:p>
        </p:txBody>
      </p:sp>
    </p:spTree>
    <p:extLst>
      <p:ext uri="{BB962C8B-B14F-4D97-AF65-F5344CB8AC3E}">
        <p14:creationId xmlns:p14="http://schemas.microsoft.com/office/powerpoint/2010/main" val="71297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In Deutschland leben ca. 560 verschiedene Wildbienenarte, von denen mehr als die Hälfte in ihrem Bestand gefährdet ist. Dabei sind über 80% unserer heimischen Wildpflanzen auf die Bestäubung durch Insekten für die Samenbildung angewiesen. Ursache: Habitate mit Nist- und Nahrungsangebot für Wildbienen werden immer weiter zurückgedrängt. </a:t>
            </a:r>
          </a:p>
          <a:p>
            <a:endParaRPr lang="de-DE" dirty="0"/>
          </a:p>
          <a:p>
            <a:r>
              <a:rPr lang="de-DE" dirty="0"/>
              <a:t>Neben den „künstlichen“ Nisthilfen wie Wildbienenhotels… bietet es sich je nach Standort an, z.B. extensive, nur ausgemagerte Flächen anzulegen, die von bodenbrütenden Wildbienen genutzt werden können.</a:t>
            </a:r>
          </a:p>
        </p:txBody>
      </p:sp>
      <p:sp>
        <p:nvSpPr>
          <p:cNvPr id="4" name="Foliennummernplatzhalter 3"/>
          <p:cNvSpPr>
            <a:spLocks noGrp="1"/>
          </p:cNvSpPr>
          <p:nvPr>
            <p:ph type="sldNum" sz="quarter" idx="5"/>
          </p:nvPr>
        </p:nvSpPr>
        <p:spPr/>
        <p:txBody>
          <a:bodyPr/>
          <a:lstStyle/>
          <a:p>
            <a:fld id="{2B4B573A-7FCE-415E-A4AD-E9637DB1D213}" type="slidenum">
              <a:rPr lang="de-DE" smtClean="0"/>
              <a:t>32</a:t>
            </a:fld>
            <a:endParaRPr lang="de-DE"/>
          </a:p>
        </p:txBody>
      </p:sp>
    </p:spTree>
    <p:extLst>
      <p:ext uri="{BB962C8B-B14F-4D97-AF65-F5344CB8AC3E}">
        <p14:creationId xmlns:p14="http://schemas.microsoft.com/office/powerpoint/2010/main" val="16588989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 Fledermauskasten, Quelle: </a:t>
            </a:r>
            <a:r>
              <a:rPr lang="de-DE" dirty="0" err="1"/>
              <a:t>Pixabay</a:t>
            </a:r>
            <a:r>
              <a:rPr lang="de-DE" dirty="0"/>
              <a:t> https://cdn.pixabay.com/photo/2016/08/09/16/06/bat-boxes-1581018_960_720.jpg </a:t>
            </a:r>
          </a:p>
          <a:p>
            <a:endParaRPr lang="de-DE" dirty="0"/>
          </a:p>
          <a:p>
            <a:r>
              <a:rPr lang="de-DE" dirty="0"/>
              <a:t>Viele Vögel verfüttern in der Aufzuchtphase tausende Raupen und Insekten an ihren Nachwuchs </a:t>
            </a:r>
            <a:r>
              <a:rPr lang="de-DE" dirty="0">
                <a:sym typeface="Wingdings" panose="05000000000000000000" pitchFamily="2" charset="2"/>
              </a:rPr>
              <a:t> geringerer Schädlingsdruck</a:t>
            </a:r>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33</a:t>
            </a:fld>
            <a:endParaRPr lang="de-DE"/>
          </a:p>
        </p:txBody>
      </p:sp>
    </p:spTree>
    <p:extLst>
      <p:ext uri="{BB962C8B-B14F-4D97-AF65-F5344CB8AC3E}">
        <p14:creationId xmlns:p14="http://schemas.microsoft.com/office/powerpoint/2010/main" val="498257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Raubvögel z.B. Turmfalke, Mäusebussard</a:t>
            </a:r>
          </a:p>
          <a:p>
            <a:r>
              <a:rPr lang="de-DE" dirty="0"/>
              <a:t>Auch viele Singvögel nutzen erhöhte Sitz- und Singwarten, um ihr Revier abgrenzen zu können.</a:t>
            </a:r>
          </a:p>
        </p:txBody>
      </p:sp>
      <p:sp>
        <p:nvSpPr>
          <p:cNvPr id="4" name="Foliennummernplatzhalter 3"/>
          <p:cNvSpPr>
            <a:spLocks noGrp="1"/>
          </p:cNvSpPr>
          <p:nvPr>
            <p:ph type="sldNum" sz="quarter" idx="5"/>
          </p:nvPr>
        </p:nvSpPr>
        <p:spPr/>
        <p:txBody>
          <a:bodyPr/>
          <a:lstStyle/>
          <a:p>
            <a:fld id="{2B4B573A-7FCE-415E-A4AD-E9637DB1D213}" type="slidenum">
              <a:rPr lang="de-DE" smtClean="0"/>
              <a:t>34</a:t>
            </a:fld>
            <a:endParaRPr lang="de-DE"/>
          </a:p>
        </p:txBody>
      </p:sp>
    </p:spTree>
    <p:extLst>
      <p:ext uri="{BB962C8B-B14F-4D97-AF65-F5344CB8AC3E}">
        <p14:creationId xmlns:p14="http://schemas.microsoft.com/office/powerpoint/2010/main" val="17171039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36</a:t>
            </a:fld>
            <a:endParaRPr lang="de-DE"/>
          </a:p>
        </p:txBody>
      </p:sp>
    </p:spTree>
    <p:extLst>
      <p:ext uri="{BB962C8B-B14F-4D97-AF65-F5344CB8AC3E}">
        <p14:creationId xmlns:p14="http://schemas.microsoft.com/office/powerpoint/2010/main" val="19388513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https://pixabay.com/de/photos/wiedehopf-vogel-natur-tier-federn-5081647/ (06.12.23)</a:t>
            </a:r>
          </a:p>
          <a:p>
            <a:r>
              <a:rPr lang="de-DE" dirty="0"/>
              <a:t>Verantwortungsarten sind für die Region typische Arten, die in ihrem Bestand gefördert bzw. die Wiederansiedelung unterstützt werden soll</a:t>
            </a:r>
          </a:p>
        </p:txBody>
      </p:sp>
      <p:sp>
        <p:nvSpPr>
          <p:cNvPr id="4" name="Foliennummernplatzhalter 3"/>
          <p:cNvSpPr>
            <a:spLocks noGrp="1"/>
          </p:cNvSpPr>
          <p:nvPr>
            <p:ph type="sldNum" sz="quarter" idx="5"/>
          </p:nvPr>
        </p:nvSpPr>
        <p:spPr/>
        <p:txBody>
          <a:bodyPr/>
          <a:lstStyle/>
          <a:p>
            <a:fld id="{2B4B573A-7FCE-415E-A4AD-E9637DB1D213}" type="slidenum">
              <a:rPr lang="de-DE" smtClean="0"/>
              <a:t>37</a:t>
            </a:fld>
            <a:endParaRPr lang="de-DE"/>
          </a:p>
        </p:txBody>
      </p:sp>
    </p:spTree>
    <p:extLst>
      <p:ext uri="{BB962C8B-B14F-4D97-AF65-F5344CB8AC3E}">
        <p14:creationId xmlns:p14="http://schemas.microsoft.com/office/powerpoint/2010/main" val="11449044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dirty="0"/>
              <a:t>Bildquelle: https://pixabay.com/de/photos/apfel-rot-roter-apfel-hand-2788585/ (28.07.22)</a:t>
            </a:r>
          </a:p>
          <a:p>
            <a:endParaRPr lang="de-DE" b="1" dirty="0"/>
          </a:p>
          <a:p>
            <a:r>
              <a:rPr lang="de-DE" b="1" dirty="0"/>
              <a:t>Stichwörter</a:t>
            </a:r>
            <a:r>
              <a:rPr lang="de-DE" b="0" dirty="0"/>
              <a:t>: Förderung, Logo, Qualitätszeichen, Öffentlichkeitsarbeit, Lebensmittelbranche/Abnehmer…</a:t>
            </a:r>
          </a:p>
        </p:txBody>
      </p:sp>
      <p:sp>
        <p:nvSpPr>
          <p:cNvPr id="4" name="Foliennummernplatzhalter 3"/>
          <p:cNvSpPr>
            <a:spLocks noGrp="1"/>
          </p:cNvSpPr>
          <p:nvPr>
            <p:ph type="sldNum" sz="quarter" idx="5"/>
          </p:nvPr>
        </p:nvSpPr>
        <p:spPr/>
        <p:txBody>
          <a:bodyPr/>
          <a:lstStyle/>
          <a:p>
            <a:fld id="{2B4B573A-7FCE-415E-A4AD-E9637DB1D213}" type="slidenum">
              <a:rPr lang="de-DE" smtClean="0"/>
              <a:t>38</a:t>
            </a:fld>
            <a:endParaRPr lang="de-DE"/>
          </a:p>
        </p:txBody>
      </p:sp>
    </p:spTree>
    <p:extLst>
      <p:ext uri="{BB962C8B-B14F-4D97-AF65-F5344CB8AC3E}">
        <p14:creationId xmlns:p14="http://schemas.microsoft.com/office/powerpoint/2010/main" val="3217770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Anleitung s. Lehrmodul, Anleitung_Blühstreifen.pdf</a:t>
            </a:r>
          </a:p>
        </p:txBody>
      </p:sp>
      <p:sp>
        <p:nvSpPr>
          <p:cNvPr id="4" name="Foliennummernplatzhalter 3"/>
          <p:cNvSpPr>
            <a:spLocks noGrp="1"/>
          </p:cNvSpPr>
          <p:nvPr>
            <p:ph type="sldNum" sz="quarter" idx="5"/>
          </p:nvPr>
        </p:nvSpPr>
        <p:spPr/>
        <p:txBody>
          <a:bodyPr/>
          <a:lstStyle/>
          <a:p>
            <a:fld id="{2B4B573A-7FCE-415E-A4AD-E9637DB1D213}" type="slidenum">
              <a:rPr lang="de-DE" smtClean="0"/>
              <a:t>40</a:t>
            </a:fld>
            <a:endParaRPr lang="de-DE"/>
          </a:p>
        </p:txBody>
      </p:sp>
    </p:spTree>
    <p:extLst>
      <p:ext uri="{BB962C8B-B14F-4D97-AF65-F5344CB8AC3E}">
        <p14:creationId xmlns:p14="http://schemas.microsoft.com/office/powerpoint/2010/main" val="15610270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Mögliche Maßnahmen (s. auch Lehrmodul, Gewässerrandstreifen.pdf):</a:t>
            </a:r>
          </a:p>
          <a:p>
            <a:endParaRPr lang="de-DE" dirty="0"/>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Anpflanzung von Gehölzen mit Ernteintervallen von mehr als zwei Jahren (</a:t>
            </a:r>
            <a:r>
              <a:rPr lang="de-DE" sz="1200" b="0" i="0" u="none" strike="noStrike" kern="1200" baseline="0" dirty="0" err="1">
                <a:solidFill>
                  <a:schemeClr val="tx1"/>
                </a:solidFill>
                <a:latin typeface="+mn-lt"/>
                <a:ea typeface="+mn-ea"/>
                <a:cs typeface="+mn-cs"/>
              </a:rPr>
              <a:t>Kurzumtriebsplantagen</a:t>
            </a:r>
            <a:r>
              <a:rPr lang="de-DE" sz="1200" b="0" i="0" u="none" strike="noStrike" kern="1200" baseline="0" dirty="0">
                <a:solidFill>
                  <a:schemeClr val="tx1"/>
                </a:solidFill>
                <a:latin typeface="+mn-lt"/>
                <a:ea typeface="+mn-ea"/>
                <a:cs typeface="+mn-cs"/>
              </a:rPr>
              <a:t>) (§ 29 Abs. 3 WG)</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Pflanzung von standorttypischen und gebietsheimischen Sträuchern auf gesamter Breite; Kombination aus Gehölzen und Hochstaudensaum oder auch Röhrichte/Schilf</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Anlage und der umbruchlose Erhalt von Blühstreifen in Form von mehrjährigen nektar- und pollenspendenden Trachtflächen für Insekten (§ 29 Abs. 3 WG)</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Grünlandnutzung (Dauergrünland, keine wendende Bodenbearbeitung) – möglichst extensive Nutzung, </a:t>
            </a:r>
            <a:r>
              <a:rPr lang="de-DE" sz="1200" b="0" i="0" u="none" strike="noStrike" kern="1200" baseline="0" dirty="0" err="1">
                <a:solidFill>
                  <a:schemeClr val="tx1"/>
                </a:solidFill>
                <a:latin typeface="+mn-lt"/>
                <a:ea typeface="+mn-ea"/>
                <a:cs typeface="+mn-cs"/>
              </a:rPr>
              <a:t>Ausmagerung</a:t>
            </a:r>
            <a:r>
              <a:rPr lang="de-DE" sz="1200" b="0" i="0" u="none" strike="noStrike" kern="1200" baseline="0" dirty="0">
                <a:solidFill>
                  <a:schemeClr val="tx1"/>
                </a:solidFill>
                <a:latin typeface="+mn-lt"/>
                <a:ea typeface="+mn-ea"/>
                <a:cs typeface="+mn-cs"/>
              </a:rPr>
              <a:t> der Fläche, hin zu artenreichem Grünland, mit Altgrasstreifen, evtl. Kooperation mit Tierhaltungsbetrieb (2-3xige Mahd möglich).</a:t>
            </a:r>
          </a:p>
          <a:p>
            <a:pPr marL="171450" indent="-171450">
              <a:buFont typeface="Arial" panose="020B0604020202020204" pitchFamily="34" charset="0"/>
              <a:buChar char="•"/>
            </a:pPr>
            <a:r>
              <a:rPr lang="de-DE" sz="1200" b="0" i="0" u="none" strike="noStrike" kern="1200" baseline="0" dirty="0">
                <a:solidFill>
                  <a:schemeClr val="tx1"/>
                </a:solidFill>
                <a:latin typeface="+mn-lt"/>
                <a:ea typeface="+mn-ea"/>
                <a:cs typeface="+mn-cs"/>
              </a:rPr>
              <a:t>Vernässung der Flächen (eher selten möglich)</a:t>
            </a:r>
          </a:p>
          <a:p>
            <a:pPr marL="171450" indent="-171450">
              <a:buFont typeface="Arial" panose="020B0604020202020204" pitchFamily="34" charset="0"/>
              <a:buChar char="•"/>
            </a:pPr>
            <a:endParaRPr lang="de-DE" sz="1200" b="0" i="0" u="none" strike="noStrike" kern="1200" baseline="0" dirty="0">
              <a:solidFill>
                <a:schemeClr val="tx1"/>
              </a:solidFill>
              <a:latin typeface="+mn-lt"/>
              <a:ea typeface="+mn-ea"/>
              <a:cs typeface="+mn-cs"/>
            </a:endParaRP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41</a:t>
            </a:fld>
            <a:endParaRPr lang="de-DE"/>
          </a:p>
        </p:txBody>
      </p:sp>
    </p:spTree>
    <p:extLst>
      <p:ext uri="{BB962C8B-B14F-4D97-AF65-F5344CB8AC3E}">
        <p14:creationId xmlns:p14="http://schemas.microsoft.com/office/powerpoint/2010/main" val="25278277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 typeface="Arial" panose="020B0604020202020204" pitchFamily="34" charset="0"/>
              <a:buNone/>
            </a:pPr>
            <a:r>
              <a:rPr lang="de-DE" sz="1200" b="0" i="0" u="none" strike="noStrike" kern="1200" baseline="0" dirty="0">
                <a:solidFill>
                  <a:schemeClr val="tx1"/>
                </a:solidFill>
                <a:latin typeface="+mn-lt"/>
                <a:ea typeface="+mn-ea"/>
                <a:cs typeface="+mn-cs"/>
              </a:rPr>
              <a:t>Bildquellen: https://pixabay.com/de/photos/rote-mauerbiene-osmia-rufa-biene-326770/ (19.10.22)</a:t>
            </a:r>
          </a:p>
          <a:p>
            <a:pPr marL="0" indent="0">
              <a:buFont typeface="Arial" panose="020B0604020202020204" pitchFamily="34" charset="0"/>
              <a:buNone/>
            </a:pPr>
            <a:endParaRPr lang="de-DE" sz="1200" b="0" i="0" u="none" strike="noStrike" kern="1200" baseline="0" dirty="0">
              <a:solidFill>
                <a:schemeClr val="tx1"/>
              </a:solidFill>
              <a:latin typeface="+mn-lt"/>
              <a:ea typeface="+mn-ea"/>
              <a:cs typeface="+mn-cs"/>
            </a:endParaRPr>
          </a:p>
          <a:p>
            <a:pPr marL="0" indent="0">
              <a:buFont typeface="Arial" panose="020B0604020202020204" pitchFamily="34" charset="0"/>
              <a:buNone/>
            </a:pPr>
            <a:r>
              <a:rPr lang="de-DE" sz="1200" b="0" i="0" u="none" strike="noStrike" kern="1200" baseline="0" dirty="0">
                <a:solidFill>
                  <a:schemeClr val="tx1"/>
                </a:solidFill>
                <a:latin typeface="+mn-lt"/>
                <a:ea typeface="+mn-ea"/>
                <a:cs typeface="+mn-cs"/>
              </a:rPr>
              <a:t>Falls die Schule die Möglichkeit hat, könnte diese jedem Studierenden z.B. 25 gehörnte und 25 rote Mauerbienen-Kokons aushändigen (Bestellzeitraum nur im Winterhalbjahr Okt-März möglich!). </a:t>
            </a:r>
          </a:p>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42</a:t>
            </a:fld>
            <a:endParaRPr lang="de-DE"/>
          </a:p>
        </p:txBody>
      </p:sp>
    </p:spTree>
    <p:extLst>
      <p:ext uri="{BB962C8B-B14F-4D97-AF65-F5344CB8AC3E}">
        <p14:creationId xmlns:p14="http://schemas.microsoft.com/office/powerpoint/2010/main" val="40996747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1" dirty="0"/>
              <a:t>Nutzen:</a:t>
            </a:r>
          </a:p>
          <a:p>
            <a:pPr marL="171450" indent="-171450">
              <a:buFont typeface="Arial" panose="020B0604020202020204" pitchFamily="34" charset="0"/>
              <a:buChar char="•"/>
            </a:pPr>
            <a:r>
              <a:rPr lang="de-DE" dirty="0"/>
              <a:t>Einstiegsmodul: Erstellung eines betriebsindividuellen Maßnahmenplans zur Biodiversität, Erschließung von zusätzlichem Einkommen durch Landschaftspflege, Darstellung der Naturschutzleistungen des Betriebs</a:t>
            </a:r>
          </a:p>
          <a:p>
            <a:pPr marL="171450" indent="-171450">
              <a:buFont typeface="Arial" panose="020B0604020202020204" pitchFamily="34" charset="0"/>
              <a:buChar char="•"/>
            </a:pPr>
            <a:r>
              <a:rPr lang="de-DE" dirty="0"/>
              <a:t>Spezialmodul: Begleitung der Umsetzung von Maßnahmen zum Naturschutz, zur Artenvielfalt und zur Offenhaltung der Landschaft • Fachgerechte Umsetzung der Natura 2000- und </a:t>
            </a:r>
            <a:r>
              <a:rPr lang="de-DE" dirty="0" err="1"/>
              <a:t>Greening</a:t>
            </a:r>
            <a:r>
              <a:rPr lang="de-DE" dirty="0"/>
              <a:t>-Anforderungen • Einkommen durch Landschaftspflege Förderung • Öffentlichkeitswirksame Darstellung der Maßnahmen </a:t>
            </a:r>
          </a:p>
          <a:p>
            <a:pPr marL="0" indent="0">
              <a:buFont typeface="Arial" panose="020B0604020202020204" pitchFamily="34" charset="0"/>
              <a:buNone/>
            </a:pPr>
            <a:r>
              <a:rPr lang="de-DE" b="1" dirty="0"/>
              <a:t>Kosten:</a:t>
            </a:r>
          </a:p>
          <a:p>
            <a:pPr marL="0" indent="0">
              <a:buFont typeface="Arial" panose="020B0604020202020204" pitchFamily="34" charset="0"/>
              <a:buNone/>
            </a:pPr>
            <a:r>
              <a:rPr lang="de-DE" dirty="0"/>
              <a:t>Beide Module: 100 Prozent der förderfähigen Kosten (ohne MwSt.), bis zu 1.100 EUR</a:t>
            </a:r>
          </a:p>
        </p:txBody>
      </p:sp>
      <p:sp>
        <p:nvSpPr>
          <p:cNvPr id="4" name="Foliennummernplatzhalter 3"/>
          <p:cNvSpPr>
            <a:spLocks noGrp="1"/>
          </p:cNvSpPr>
          <p:nvPr>
            <p:ph type="sldNum" sz="quarter" idx="5"/>
          </p:nvPr>
        </p:nvSpPr>
        <p:spPr/>
        <p:txBody>
          <a:bodyPr/>
          <a:lstStyle/>
          <a:p>
            <a:fld id="{2B4B573A-7FCE-415E-A4AD-E9637DB1D213}" type="slidenum">
              <a:rPr lang="de-DE" smtClean="0"/>
              <a:t>43</a:t>
            </a:fld>
            <a:endParaRPr lang="de-DE"/>
          </a:p>
        </p:txBody>
      </p:sp>
    </p:spTree>
    <p:extLst>
      <p:ext uri="{BB962C8B-B14F-4D97-AF65-F5344CB8AC3E}">
        <p14:creationId xmlns:p14="http://schemas.microsoft.com/office/powerpoint/2010/main" val="41012207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44</a:t>
            </a:fld>
            <a:endParaRPr lang="de-DE"/>
          </a:p>
        </p:txBody>
      </p:sp>
    </p:spTree>
    <p:extLst>
      <p:ext uri="{BB962C8B-B14F-4D97-AF65-F5344CB8AC3E}">
        <p14:creationId xmlns:p14="http://schemas.microsoft.com/office/powerpoint/2010/main" val="916845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2B4B573A-7FCE-415E-A4AD-E9637DB1D213}" type="slidenum">
              <a:rPr lang="de-DE" smtClean="0"/>
              <a:t>45</a:t>
            </a:fld>
            <a:endParaRPr lang="de-DE"/>
          </a:p>
        </p:txBody>
      </p:sp>
    </p:spTree>
    <p:extLst>
      <p:ext uri="{BB962C8B-B14F-4D97-AF65-F5344CB8AC3E}">
        <p14:creationId xmlns:p14="http://schemas.microsoft.com/office/powerpoint/2010/main" val="35771192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35" name="Grafik 34"/>
          <p:cNvPicPr>
            <a:picLocks noChangeAspect="1"/>
          </p:cNvPicPr>
          <p:nvPr userDrawn="1"/>
        </p:nvPicPr>
        <p:blipFill rotWithShape="1">
          <a:blip r:embed="rId2" cstate="print">
            <a:extLst>
              <a:ext uri="{28A0092B-C50C-407E-A947-70E740481C1C}">
                <a14:useLocalDpi xmlns:a14="http://schemas.microsoft.com/office/drawing/2010/main" val="0"/>
              </a:ext>
            </a:extLst>
          </a:blip>
          <a:srcRect t="5755" r="2416" b="26806"/>
          <a:stretch/>
        </p:blipFill>
        <p:spPr>
          <a:xfrm>
            <a:off x="0" y="1234322"/>
            <a:ext cx="12206177" cy="5623678"/>
          </a:xfrm>
          <a:prstGeom prst="rect">
            <a:avLst/>
          </a:prstGeom>
        </p:spPr>
      </p:pic>
      <p:sp>
        <p:nvSpPr>
          <p:cNvPr id="37" name="Rechteck 36"/>
          <p:cNvSpPr/>
          <p:nvPr userDrawn="1"/>
        </p:nvSpPr>
        <p:spPr>
          <a:xfrm>
            <a:off x="0" y="6338062"/>
            <a:ext cx="12192000" cy="519938"/>
          </a:xfrm>
          <a:prstGeom prst="rect">
            <a:avLst/>
          </a:prstGeom>
          <a:solidFill>
            <a:srgbClr val="70707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p:cNvSpPr>
            <a:spLocks noGrp="1"/>
          </p:cNvSpPr>
          <p:nvPr>
            <p:ph type="ctrTitle"/>
          </p:nvPr>
        </p:nvSpPr>
        <p:spPr>
          <a:xfrm>
            <a:off x="1637130" y="2271476"/>
            <a:ext cx="9144000" cy="2387600"/>
          </a:xfrm>
          <a:solidFill>
            <a:srgbClr val="FFFFFF">
              <a:alpha val="80000"/>
            </a:srgbClr>
          </a:solidFill>
        </p:spPr>
        <p:txBody>
          <a:bodyPr anchor="ctr"/>
          <a:lstStyle>
            <a:lvl1pPr algn="ctr">
              <a:defRPr sz="6000" b="1">
                <a:solidFill>
                  <a:schemeClr val="accent6"/>
                </a:solidFill>
              </a:defRPr>
            </a:lvl1pPr>
          </a:lstStyle>
          <a:p>
            <a:r>
              <a:rPr lang="de-DE" dirty="0"/>
              <a:t>Titelmasterformat durch Klicken bearbeiten</a:t>
            </a:r>
            <a:endParaRPr lang="en-GB" dirty="0"/>
          </a:p>
        </p:txBody>
      </p:sp>
      <p:sp>
        <p:nvSpPr>
          <p:cNvPr id="3" name="Untertitel 2"/>
          <p:cNvSpPr>
            <a:spLocks noGrp="1"/>
          </p:cNvSpPr>
          <p:nvPr>
            <p:ph type="subTitle" idx="1"/>
          </p:nvPr>
        </p:nvSpPr>
        <p:spPr>
          <a:xfrm>
            <a:off x="1524000" y="4700588"/>
            <a:ext cx="9144000" cy="1655762"/>
          </a:xfrm>
        </p:spPr>
        <p:txBody>
          <a:bodyPr anchor="ct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Formatvorlage des Untertitelmasters durch Klicken bearbeiten</a:t>
            </a:r>
            <a:endParaRPr lang="en-GB" dirty="0"/>
          </a:p>
        </p:txBody>
      </p:sp>
      <p:pic>
        <p:nvPicPr>
          <p:cNvPr id="7" name="Grafik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90297" y="127228"/>
            <a:ext cx="1852863" cy="956316"/>
          </a:xfrm>
          <a:prstGeom prst="rect">
            <a:avLst/>
          </a:prstGeom>
        </p:spPr>
      </p:pic>
      <p:cxnSp>
        <p:nvCxnSpPr>
          <p:cNvPr id="38" name="Gerader Verbinder 37"/>
          <p:cNvCxnSpPr/>
          <p:nvPr userDrawn="1"/>
        </p:nvCxnSpPr>
        <p:spPr>
          <a:xfrm flipV="1">
            <a:off x="0" y="6325166"/>
            <a:ext cx="12192000" cy="12896"/>
          </a:xfrm>
          <a:prstGeom prst="line">
            <a:avLst/>
          </a:prstGeom>
          <a:ln w="38100">
            <a:solidFill>
              <a:srgbClr val="98C200"/>
            </a:solidFill>
          </a:ln>
        </p:spPr>
        <p:style>
          <a:lnRef idx="1">
            <a:schemeClr val="accent1"/>
          </a:lnRef>
          <a:fillRef idx="0">
            <a:schemeClr val="accent1"/>
          </a:fillRef>
          <a:effectRef idx="0">
            <a:schemeClr val="accent1"/>
          </a:effectRef>
          <a:fontRef idx="minor">
            <a:schemeClr val="tx1"/>
          </a:fontRef>
        </p:style>
      </p:cxnSp>
      <p:sp>
        <p:nvSpPr>
          <p:cNvPr id="39" name="Textfeld 38"/>
          <p:cNvSpPr txBox="1"/>
          <p:nvPr userDrawn="1"/>
        </p:nvSpPr>
        <p:spPr>
          <a:xfrm>
            <a:off x="4887822" y="6444142"/>
            <a:ext cx="2642616" cy="307777"/>
          </a:xfrm>
          <a:prstGeom prst="rect">
            <a:avLst/>
          </a:prstGeom>
          <a:noFill/>
        </p:spPr>
        <p:txBody>
          <a:bodyPr wrap="square" rtlCol="0">
            <a:spAutoFit/>
          </a:bodyPr>
          <a:lstStyle/>
          <a:p>
            <a:r>
              <a:rPr lang="de-DE" sz="1400" dirty="0">
                <a:solidFill>
                  <a:schemeClr val="bg1"/>
                </a:solidFill>
              </a:rPr>
              <a:t>www.bodensee-stiftung.org</a:t>
            </a:r>
          </a:p>
        </p:txBody>
      </p:sp>
      <p:sp>
        <p:nvSpPr>
          <p:cNvPr id="4" name="Textfeld 3"/>
          <p:cNvSpPr txBox="1"/>
          <p:nvPr userDrawn="1"/>
        </p:nvSpPr>
        <p:spPr>
          <a:xfrm>
            <a:off x="-14177" y="6094334"/>
            <a:ext cx="1256147" cy="230832"/>
          </a:xfrm>
          <a:prstGeom prst="rect">
            <a:avLst/>
          </a:prstGeom>
          <a:noFill/>
        </p:spPr>
        <p:txBody>
          <a:bodyPr wrap="square" rtlCol="0">
            <a:spAutoFit/>
          </a:bodyPr>
          <a:lstStyle/>
          <a:p>
            <a:r>
              <a:rPr lang="de-DE" sz="900" dirty="0">
                <a:solidFill>
                  <a:schemeClr val="bg1"/>
                </a:solidFill>
              </a:rPr>
              <a:t>Copyright: Beate Nash</a:t>
            </a:r>
          </a:p>
        </p:txBody>
      </p:sp>
    </p:spTree>
    <p:extLst>
      <p:ext uri="{BB962C8B-B14F-4D97-AF65-F5344CB8AC3E}">
        <p14:creationId xmlns:p14="http://schemas.microsoft.com/office/powerpoint/2010/main" val="1282678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8" name="Rechteck 7"/>
          <p:cNvSpPr/>
          <p:nvPr userDrawn="1"/>
        </p:nvSpPr>
        <p:spPr>
          <a:xfrm>
            <a:off x="0" y="6338062"/>
            <a:ext cx="12192000" cy="519938"/>
          </a:xfrm>
          <a:prstGeom prst="rect">
            <a:avLst/>
          </a:prstGeom>
          <a:solidFill>
            <a:srgbClr val="70707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 name="Titel 1"/>
          <p:cNvSpPr>
            <a:spLocks noGrp="1"/>
          </p:cNvSpPr>
          <p:nvPr>
            <p:ph type="title"/>
          </p:nvPr>
        </p:nvSpPr>
        <p:spPr/>
        <p:txBody>
          <a:bodyPr/>
          <a:lstStyle>
            <a:lvl1pPr>
              <a:defRPr>
                <a:solidFill>
                  <a:srgbClr val="98C200"/>
                </a:solidFill>
                <a:latin typeface="+mn-lt"/>
              </a:defRPr>
            </a:lvl1pPr>
          </a:lstStyle>
          <a:p>
            <a:r>
              <a:rPr lang="de-DE" dirty="0"/>
              <a:t>Titelmasterformat durch Klicken bearbeiten</a:t>
            </a:r>
            <a:endParaRPr lang="en-GB" dirty="0"/>
          </a:p>
        </p:txBody>
      </p:sp>
      <p:sp>
        <p:nvSpPr>
          <p:cNvPr id="3" name="Inhaltsplatzhalter 2"/>
          <p:cNvSpPr>
            <a:spLocks noGrp="1"/>
          </p:cNvSpPr>
          <p:nvPr>
            <p:ph idx="1"/>
          </p:nvPr>
        </p:nvSpPr>
        <p:spPr/>
        <p:txBody>
          <a:bodyPr/>
          <a:lstStyle>
            <a:lvl1pPr>
              <a:defRPr>
                <a:solidFill>
                  <a:srgbClr val="707070"/>
                </a:solidFill>
              </a:defRPr>
            </a:lvl1pPr>
            <a:lvl2pPr>
              <a:defRPr>
                <a:solidFill>
                  <a:srgbClr val="707070"/>
                </a:solidFill>
              </a:defRPr>
            </a:lvl2pPr>
            <a:lvl3pPr>
              <a:defRPr>
                <a:solidFill>
                  <a:srgbClr val="707070"/>
                </a:solidFill>
              </a:defRPr>
            </a:lvl3pPr>
            <a:lvl4pPr>
              <a:defRPr>
                <a:solidFill>
                  <a:srgbClr val="707070"/>
                </a:solidFill>
              </a:defRPr>
            </a:lvl4pPr>
            <a:lvl5pPr>
              <a:defRPr>
                <a:solidFill>
                  <a:srgbClr val="707070"/>
                </a:solidFill>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GB" dirty="0"/>
          </a:p>
        </p:txBody>
      </p:sp>
      <p:sp>
        <p:nvSpPr>
          <p:cNvPr id="6" name="Foliennummernplatzhalter 5"/>
          <p:cNvSpPr>
            <a:spLocks noGrp="1"/>
          </p:cNvSpPr>
          <p:nvPr>
            <p:ph type="sldNum" sz="quarter" idx="12"/>
          </p:nvPr>
        </p:nvSpPr>
        <p:spPr/>
        <p:txBody>
          <a:bodyPr/>
          <a:lstStyle>
            <a:lvl1pPr>
              <a:defRPr>
                <a:solidFill>
                  <a:schemeClr val="bg1"/>
                </a:solidFill>
              </a:defRPr>
            </a:lvl1pPr>
          </a:lstStyle>
          <a:p>
            <a:fld id="{2F48D180-B04D-4629-AC38-C1C3D8C8090B}" type="slidenum">
              <a:rPr lang="en-GB" smtClean="0"/>
              <a:pPr/>
              <a:t>‹Nr.›</a:t>
            </a:fld>
            <a:endParaRPr lang="en-GB" dirty="0"/>
          </a:p>
        </p:txBody>
      </p:sp>
      <p:cxnSp>
        <p:nvCxnSpPr>
          <p:cNvPr id="7" name="Gerader Verbinder 6"/>
          <p:cNvCxnSpPr/>
          <p:nvPr userDrawn="1"/>
        </p:nvCxnSpPr>
        <p:spPr>
          <a:xfrm flipV="1">
            <a:off x="0" y="6325166"/>
            <a:ext cx="12192000" cy="12896"/>
          </a:xfrm>
          <a:prstGeom prst="line">
            <a:avLst/>
          </a:prstGeom>
          <a:ln w="38100">
            <a:solidFill>
              <a:srgbClr val="98C200"/>
            </a:solidFill>
          </a:ln>
        </p:spPr>
        <p:style>
          <a:lnRef idx="1">
            <a:schemeClr val="accent1"/>
          </a:lnRef>
          <a:fillRef idx="0">
            <a:schemeClr val="accent1"/>
          </a:fillRef>
          <a:effectRef idx="0">
            <a:schemeClr val="accent1"/>
          </a:effectRef>
          <a:fontRef idx="minor">
            <a:schemeClr val="tx1"/>
          </a:fontRef>
        </p:style>
      </p:cxnSp>
      <p:pic>
        <p:nvPicPr>
          <p:cNvPr id="11" name="Grafik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71048" y="143769"/>
            <a:ext cx="1331859" cy="687411"/>
          </a:xfrm>
          <a:prstGeom prst="rect">
            <a:avLst/>
          </a:prstGeom>
        </p:spPr>
      </p:pic>
      <p:sp>
        <p:nvSpPr>
          <p:cNvPr id="12" name="Textfeld 11"/>
          <p:cNvSpPr txBox="1"/>
          <p:nvPr userDrawn="1"/>
        </p:nvSpPr>
        <p:spPr>
          <a:xfrm>
            <a:off x="4887822" y="6444142"/>
            <a:ext cx="2642616" cy="307777"/>
          </a:xfrm>
          <a:prstGeom prst="rect">
            <a:avLst/>
          </a:prstGeom>
          <a:noFill/>
        </p:spPr>
        <p:txBody>
          <a:bodyPr wrap="square" rtlCol="0">
            <a:spAutoFit/>
          </a:bodyPr>
          <a:lstStyle/>
          <a:p>
            <a:r>
              <a:rPr lang="de-DE" sz="1400" dirty="0">
                <a:solidFill>
                  <a:schemeClr val="bg1"/>
                </a:solidFill>
              </a:rPr>
              <a:t>www.bodensee-stiftung.org</a:t>
            </a:r>
          </a:p>
        </p:txBody>
      </p:sp>
    </p:spTree>
    <p:extLst>
      <p:ext uri="{BB962C8B-B14F-4D97-AF65-F5344CB8AC3E}">
        <p14:creationId xmlns:p14="http://schemas.microsoft.com/office/powerpoint/2010/main" val="2139703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endParaRPr lang="en-GB"/>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p:txBody>
          <a:bodyPr/>
          <a:lstStyle/>
          <a:p>
            <a:fld id="{5430B203-BFC2-4D0B-B92D-07D96D76124C}" type="datetimeFigureOut">
              <a:rPr lang="en-GB" smtClean="0"/>
              <a:t>06/12/2023</a:t>
            </a:fld>
            <a:endParaRPr lang="en-GB"/>
          </a:p>
        </p:txBody>
      </p:sp>
      <p:sp>
        <p:nvSpPr>
          <p:cNvPr id="5" name="Fußzeilenplatzhalter 4"/>
          <p:cNvSpPr>
            <a:spLocks noGrp="1"/>
          </p:cNvSpPr>
          <p:nvPr>
            <p:ph type="ftr" sz="quarter" idx="11"/>
          </p:nvPr>
        </p:nvSpPr>
        <p:spPr/>
        <p:txBody>
          <a:bodyPr/>
          <a:lstStyle/>
          <a:p>
            <a:endParaRPr lang="en-GB"/>
          </a:p>
        </p:txBody>
      </p:sp>
      <p:sp>
        <p:nvSpPr>
          <p:cNvPr id="6" name="Foliennummernplatzhalter 5"/>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2822620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GB"/>
          </a:p>
        </p:txBody>
      </p:sp>
      <p:sp>
        <p:nvSpPr>
          <p:cNvPr id="3" name="Inhaltsplatzhalter 2"/>
          <p:cNvSpPr>
            <a:spLocks noGrp="1"/>
          </p:cNvSpPr>
          <p:nvPr>
            <p:ph sz="half" idx="1"/>
          </p:nvPr>
        </p:nvSpPr>
        <p:spPr>
          <a:xfrm>
            <a:off x="838200" y="1825625"/>
            <a:ext cx="51816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4" name="Inhaltsplatzhalter 3"/>
          <p:cNvSpPr>
            <a:spLocks noGrp="1"/>
          </p:cNvSpPr>
          <p:nvPr>
            <p:ph sz="half" idx="2"/>
          </p:nvPr>
        </p:nvSpPr>
        <p:spPr>
          <a:xfrm>
            <a:off x="6172200" y="1825625"/>
            <a:ext cx="51816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5" name="Datumsplatzhalter 4"/>
          <p:cNvSpPr>
            <a:spLocks noGrp="1"/>
          </p:cNvSpPr>
          <p:nvPr>
            <p:ph type="dt" sz="half" idx="10"/>
          </p:nvPr>
        </p:nvSpPr>
        <p:spPr/>
        <p:txBody>
          <a:bodyPr/>
          <a:lstStyle/>
          <a:p>
            <a:fld id="{5430B203-BFC2-4D0B-B92D-07D96D76124C}" type="datetimeFigureOut">
              <a:rPr lang="en-GB" smtClean="0"/>
              <a:t>06/12/2023</a:t>
            </a:fld>
            <a:endParaRPr lang="en-GB"/>
          </a:p>
        </p:txBody>
      </p:sp>
      <p:sp>
        <p:nvSpPr>
          <p:cNvPr id="6" name="Fußzeilenplatzhalter 5"/>
          <p:cNvSpPr>
            <a:spLocks noGrp="1"/>
          </p:cNvSpPr>
          <p:nvPr>
            <p:ph type="ftr" sz="quarter" idx="11"/>
          </p:nvPr>
        </p:nvSpPr>
        <p:spPr/>
        <p:txBody>
          <a:bodyPr/>
          <a:lstStyle/>
          <a:p>
            <a:endParaRPr lang="en-GB"/>
          </a:p>
        </p:txBody>
      </p:sp>
      <p:sp>
        <p:nvSpPr>
          <p:cNvPr id="7" name="Foliennummernplatzhalter 6"/>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1105457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endParaRPr lang="en-GB"/>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7" name="Datumsplatzhalter 6"/>
          <p:cNvSpPr>
            <a:spLocks noGrp="1"/>
          </p:cNvSpPr>
          <p:nvPr>
            <p:ph type="dt" sz="half" idx="10"/>
          </p:nvPr>
        </p:nvSpPr>
        <p:spPr/>
        <p:txBody>
          <a:bodyPr/>
          <a:lstStyle/>
          <a:p>
            <a:fld id="{5430B203-BFC2-4D0B-B92D-07D96D76124C}" type="datetimeFigureOut">
              <a:rPr lang="en-GB" smtClean="0"/>
              <a:t>06/12/2023</a:t>
            </a:fld>
            <a:endParaRPr lang="en-GB"/>
          </a:p>
        </p:txBody>
      </p:sp>
      <p:sp>
        <p:nvSpPr>
          <p:cNvPr id="8" name="Fußzeilenplatzhalter 7"/>
          <p:cNvSpPr>
            <a:spLocks noGrp="1"/>
          </p:cNvSpPr>
          <p:nvPr>
            <p:ph type="ftr" sz="quarter" idx="11"/>
          </p:nvPr>
        </p:nvSpPr>
        <p:spPr/>
        <p:txBody>
          <a:bodyPr/>
          <a:lstStyle/>
          <a:p>
            <a:endParaRPr lang="en-GB"/>
          </a:p>
        </p:txBody>
      </p:sp>
      <p:sp>
        <p:nvSpPr>
          <p:cNvPr id="9" name="Foliennummernplatzhalter 8"/>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305695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GB"/>
          </a:p>
        </p:txBody>
      </p:sp>
      <p:sp>
        <p:nvSpPr>
          <p:cNvPr id="3" name="Datumsplatzhalter 2"/>
          <p:cNvSpPr>
            <a:spLocks noGrp="1"/>
          </p:cNvSpPr>
          <p:nvPr>
            <p:ph type="dt" sz="half" idx="10"/>
          </p:nvPr>
        </p:nvSpPr>
        <p:spPr/>
        <p:txBody>
          <a:bodyPr/>
          <a:lstStyle/>
          <a:p>
            <a:fld id="{5430B203-BFC2-4D0B-B92D-07D96D76124C}" type="datetimeFigureOut">
              <a:rPr lang="en-GB" smtClean="0"/>
              <a:t>06/12/2023</a:t>
            </a:fld>
            <a:endParaRPr lang="en-GB"/>
          </a:p>
        </p:txBody>
      </p:sp>
      <p:sp>
        <p:nvSpPr>
          <p:cNvPr id="4" name="Fußzeilenplatzhalter 3"/>
          <p:cNvSpPr>
            <a:spLocks noGrp="1"/>
          </p:cNvSpPr>
          <p:nvPr>
            <p:ph type="ftr" sz="quarter" idx="11"/>
          </p:nvPr>
        </p:nvSpPr>
        <p:spPr/>
        <p:txBody>
          <a:bodyPr/>
          <a:lstStyle/>
          <a:p>
            <a:endParaRPr lang="en-GB"/>
          </a:p>
        </p:txBody>
      </p:sp>
      <p:sp>
        <p:nvSpPr>
          <p:cNvPr id="5" name="Foliennummernplatzhalter 4"/>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2501485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5430B203-BFC2-4D0B-B92D-07D96D76124C}" type="datetimeFigureOut">
              <a:rPr lang="en-GB" smtClean="0"/>
              <a:t>06/12/2023</a:t>
            </a:fld>
            <a:endParaRPr lang="en-GB"/>
          </a:p>
        </p:txBody>
      </p:sp>
      <p:sp>
        <p:nvSpPr>
          <p:cNvPr id="3" name="Fußzeilenplatzhalter 2"/>
          <p:cNvSpPr>
            <a:spLocks noGrp="1"/>
          </p:cNvSpPr>
          <p:nvPr>
            <p:ph type="ftr" sz="quarter" idx="11"/>
          </p:nvPr>
        </p:nvSpPr>
        <p:spPr/>
        <p:txBody>
          <a:bodyPr/>
          <a:lstStyle/>
          <a:p>
            <a:endParaRPr lang="en-GB"/>
          </a:p>
        </p:txBody>
      </p:sp>
      <p:sp>
        <p:nvSpPr>
          <p:cNvPr id="4" name="Foliennummernplatzhalter 3"/>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409035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endParaRPr lang="en-GB"/>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umsplatzhalter 4"/>
          <p:cNvSpPr>
            <a:spLocks noGrp="1"/>
          </p:cNvSpPr>
          <p:nvPr>
            <p:ph type="dt" sz="half" idx="10"/>
          </p:nvPr>
        </p:nvSpPr>
        <p:spPr/>
        <p:txBody>
          <a:bodyPr/>
          <a:lstStyle/>
          <a:p>
            <a:fld id="{5430B203-BFC2-4D0B-B92D-07D96D76124C}" type="datetimeFigureOut">
              <a:rPr lang="en-GB" smtClean="0"/>
              <a:t>06/12/2023</a:t>
            </a:fld>
            <a:endParaRPr lang="en-GB"/>
          </a:p>
        </p:txBody>
      </p:sp>
      <p:sp>
        <p:nvSpPr>
          <p:cNvPr id="6" name="Fußzeilenplatzhalter 5"/>
          <p:cNvSpPr>
            <a:spLocks noGrp="1"/>
          </p:cNvSpPr>
          <p:nvPr>
            <p:ph type="ftr" sz="quarter" idx="11"/>
          </p:nvPr>
        </p:nvSpPr>
        <p:spPr/>
        <p:txBody>
          <a:bodyPr/>
          <a:lstStyle/>
          <a:p>
            <a:endParaRPr lang="en-GB"/>
          </a:p>
        </p:txBody>
      </p:sp>
      <p:sp>
        <p:nvSpPr>
          <p:cNvPr id="7" name="Foliennummernplatzhalter 6"/>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1666661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endParaRPr lang="en-GB"/>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umsplatzhalter 4"/>
          <p:cNvSpPr>
            <a:spLocks noGrp="1"/>
          </p:cNvSpPr>
          <p:nvPr>
            <p:ph type="dt" sz="half" idx="10"/>
          </p:nvPr>
        </p:nvSpPr>
        <p:spPr/>
        <p:txBody>
          <a:bodyPr/>
          <a:lstStyle/>
          <a:p>
            <a:fld id="{5430B203-BFC2-4D0B-B92D-07D96D76124C}" type="datetimeFigureOut">
              <a:rPr lang="en-GB" smtClean="0"/>
              <a:t>06/12/2023</a:t>
            </a:fld>
            <a:endParaRPr lang="en-GB"/>
          </a:p>
        </p:txBody>
      </p:sp>
      <p:sp>
        <p:nvSpPr>
          <p:cNvPr id="6" name="Fußzeilenplatzhalter 5"/>
          <p:cNvSpPr>
            <a:spLocks noGrp="1"/>
          </p:cNvSpPr>
          <p:nvPr>
            <p:ph type="ftr" sz="quarter" idx="11"/>
          </p:nvPr>
        </p:nvSpPr>
        <p:spPr/>
        <p:txBody>
          <a:bodyPr/>
          <a:lstStyle/>
          <a:p>
            <a:endParaRPr lang="en-GB"/>
          </a:p>
        </p:txBody>
      </p:sp>
      <p:sp>
        <p:nvSpPr>
          <p:cNvPr id="7" name="Foliennummernplatzhalter 6"/>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2905757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endParaRPr lang="en-GB"/>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4" name="Datumsplatzhalter 3"/>
          <p:cNvSpPr>
            <a:spLocks noGrp="1"/>
          </p:cNvSpPr>
          <p:nvPr>
            <p:ph type="dt" sz="half" idx="10"/>
          </p:nvPr>
        </p:nvSpPr>
        <p:spPr/>
        <p:txBody>
          <a:bodyPr/>
          <a:lstStyle/>
          <a:p>
            <a:fld id="{5430B203-BFC2-4D0B-B92D-07D96D76124C}" type="datetimeFigureOut">
              <a:rPr lang="en-GB" smtClean="0"/>
              <a:t>06/12/2023</a:t>
            </a:fld>
            <a:endParaRPr lang="en-GB"/>
          </a:p>
        </p:txBody>
      </p:sp>
      <p:sp>
        <p:nvSpPr>
          <p:cNvPr id="5" name="Fußzeilenplatzhalter 4"/>
          <p:cNvSpPr>
            <a:spLocks noGrp="1"/>
          </p:cNvSpPr>
          <p:nvPr>
            <p:ph type="ftr" sz="quarter" idx="11"/>
          </p:nvPr>
        </p:nvSpPr>
        <p:spPr/>
        <p:txBody>
          <a:bodyPr/>
          <a:lstStyle/>
          <a:p>
            <a:endParaRPr lang="en-GB"/>
          </a:p>
        </p:txBody>
      </p:sp>
      <p:sp>
        <p:nvSpPr>
          <p:cNvPr id="6" name="Foliennummernplatzhalter 5"/>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20721991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endParaRPr lang="en-GB"/>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4" name="Datumsplatzhalter 3"/>
          <p:cNvSpPr>
            <a:spLocks noGrp="1"/>
          </p:cNvSpPr>
          <p:nvPr>
            <p:ph type="dt" sz="half" idx="10"/>
          </p:nvPr>
        </p:nvSpPr>
        <p:spPr/>
        <p:txBody>
          <a:bodyPr/>
          <a:lstStyle/>
          <a:p>
            <a:fld id="{5430B203-BFC2-4D0B-B92D-07D96D76124C}" type="datetimeFigureOut">
              <a:rPr lang="en-GB" smtClean="0"/>
              <a:t>06/12/2023</a:t>
            </a:fld>
            <a:endParaRPr lang="en-GB"/>
          </a:p>
        </p:txBody>
      </p:sp>
      <p:sp>
        <p:nvSpPr>
          <p:cNvPr id="5" name="Fußzeilenplatzhalter 4"/>
          <p:cNvSpPr>
            <a:spLocks noGrp="1"/>
          </p:cNvSpPr>
          <p:nvPr>
            <p:ph type="ftr" sz="quarter" idx="11"/>
          </p:nvPr>
        </p:nvSpPr>
        <p:spPr/>
        <p:txBody>
          <a:bodyPr/>
          <a:lstStyle/>
          <a:p>
            <a:endParaRPr lang="en-GB"/>
          </a:p>
        </p:txBody>
      </p:sp>
      <p:sp>
        <p:nvSpPr>
          <p:cNvPr id="6" name="Foliennummernplatzhalter 5"/>
          <p:cNvSpPr>
            <a:spLocks noGrp="1"/>
          </p:cNvSpPr>
          <p:nvPr>
            <p:ph type="sldNum" sz="quarter" idx="12"/>
          </p:nvPr>
        </p:nvSpPr>
        <p:spPr/>
        <p:txBody>
          <a:bodyPr/>
          <a:lstStyle/>
          <a:p>
            <a:fld id="{2F48D180-B04D-4629-AC38-C1C3D8C8090B}" type="slidenum">
              <a:rPr lang="en-GB" smtClean="0"/>
              <a:t>‹Nr.›</a:t>
            </a:fld>
            <a:endParaRPr lang="en-GB"/>
          </a:p>
        </p:txBody>
      </p:sp>
    </p:spTree>
    <p:extLst>
      <p:ext uri="{BB962C8B-B14F-4D97-AF65-F5344CB8AC3E}">
        <p14:creationId xmlns:p14="http://schemas.microsoft.com/office/powerpoint/2010/main" val="966294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Titelmasterformat durch Klicken bearbeiten</a:t>
            </a:r>
            <a:endParaRPr lang="en-GB"/>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GB"/>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30B203-BFC2-4D0B-B92D-07D96D76124C}" type="datetimeFigureOut">
              <a:rPr lang="en-GB" smtClean="0"/>
              <a:t>06/12/2023</a:t>
            </a:fld>
            <a:endParaRPr lang="en-GB"/>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48D180-B04D-4629-AC38-C1C3D8C8090B}" type="slidenum">
              <a:rPr lang="en-GB" smtClean="0"/>
              <a:t>‹Nr.›</a:t>
            </a:fld>
            <a:endParaRPr lang="en-GB"/>
          </a:p>
        </p:txBody>
      </p:sp>
    </p:spTree>
    <p:extLst>
      <p:ext uri="{BB962C8B-B14F-4D97-AF65-F5344CB8AC3E}">
        <p14:creationId xmlns:p14="http://schemas.microsoft.com/office/powerpoint/2010/main" val="22946566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8Jjffw_uZeo"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ble.de/DE/Themen/Landwirtschaft/Biologische-Vielfalt/Nationales-Fachprogramm-Pflanzen/nationales-fachprogramm-pflanzen_node.html"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8Jjffw_uZeo"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mauerbienen-shop.com/"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34.png"/><Relationship Id="rId4" Type="http://schemas.openxmlformats.org/officeDocument/2006/relationships/hyperlink" Target="https://bienen.open-academy.com/nisthilfen-fuer-mauerbienen/"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hyperlink" Target="https://www.bodensee-stiftung.org/foerderung-der-biologischen-vielfalt-in-tafelobstanlagen/" TargetMode="External"/><Relationship Id="rId7" Type="http://schemas.openxmlformats.org/officeDocument/2006/relationships/image" Target="../media/image39.jp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37.jp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jp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de-DE" dirty="0"/>
              <a:t>Förderung der Biodiversität im Erwerbsobstanbau</a:t>
            </a:r>
          </a:p>
        </p:txBody>
      </p:sp>
      <p:sp>
        <p:nvSpPr>
          <p:cNvPr id="3" name="Untertitel 2"/>
          <p:cNvSpPr>
            <a:spLocks noGrp="1"/>
          </p:cNvSpPr>
          <p:nvPr>
            <p:ph type="subTitle" idx="1"/>
          </p:nvPr>
        </p:nvSpPr>
        <p:spPr/>
        <p:txBody>
          <a:bodyPr/>
          <a:lstStyle/>
          <a:p>
            <a:r>
              <a:rPr lang="de-DE" dirty="0"/>
              <a:t>Basis-Lehreinheit</a:t>
            </a:r>
          </a:p>
        </p:txBody>
      </p:sp>
    </p:spTree>
    <p:extLst>
      <p:ext uri="{BB962C8B-B14F-4D97-AF65-F5344CB8AC3E}">
        <p14:creationId xmlns:p14="http://schemas.microsoft.com/office/powerpoint/2010/main" val="3544721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Definition</a:t>
            </a:r>
            <a:br>
              <a:rPr lang="de-DE" dirty="0"/>
            </a:br>
            <a:endParaRPr lang="de-DE" dirty="0"/>
          </a:p>
        </p:txBody>
      </p:sp>
      <p:sp>
        <p:nvSpPr>
          <p:cNvPr id="3" name="Inhaltsplatzhalter 2"/>
          <p:cNvSpPr>
            <a:spLocks noGrp="1"/>
          </p:cNvSpPr>
          <p:nvPr>
            <p:ph idx="1"/>
          </p:nvPr>
        </p:nvSpPr>
        <p:spPr/>
        <p:txBody>
          <a:bodyPr>
            <a:normAutofit/>
          </a:bodyPr>
          <a:lstStyle/>
          <a:p>
            <a:pPr marL="0" indent="0" algn="ctr">
              <a:buNone/>
            </a:pPr>
            <a:r>
              <a:rPr lang="de-DE" sz="4400" cap="all" dirty="0">
                <a:solidFill>
                  <a:srgbClr val="98C200"/>
                </a:solidFill>
                <a:ea typeface="+mj-ea"/>
                <a:cs typeface="+mj-cs"/>
              </a:rPr>
              <a:t>Biodiversität</a:t>
            </a:r>
            <a:r>
              <a:rPr lang="de-DE" sz="3600" dirty="0"/>
              <a:t> – was bedeutet das eigentlich?</a:t>
            </a:r>
          </a:p>
          <a:p>
            <a:pPr marL="0" indent="0" algn="ctr">
              <a:buNone/>
            </a:pPr>
            <a:r>
              <a:rPr lang="de-DE" sz="3600" dirty="0"/>
              <a:t>Was fällt Ihnen zu diesem Begriff spontan ein?</a:t>
            </a:r>
          </a:p>
        </p:txBody>
      </p:sp>
      <p:pic>
        <p:nvPicPr>
          <p:cNvPr id="4" name="Grafik 3">
            <a:extLst>
              <a:ext uri="{FF2B5EF4-FFF2-40B4-BE49-F238E27FC236}">
                <a16:creationId xmlns:a16="http://schemas.microsoft.com/office/drawing/2014/main" id="{59353518-9334-44E2-AF8E-5C83FB8B3251}"/>
              </a:ext>
            </a:extLst>
          </p:cNvPr>
          <p:cNvPicPr>
            <a:picLocks noChangeAspect="1"/>
          </p:cNvPicPr>
          <p:nvPr/>
        </p:nvPicPr>
        <p:blipFill>
          <a:blip r:embed="rId3"/>
          <a:stretch>
            <a:fillRect/>
          </a:stretch>
        </p:blipFill>
        <p:spPr>
          <a:xfrm>
            <a:off x="5034455" y="3741682"/>
            <a:ext cx="2123090" cy="1592318"/>
          </a:xfrm>
          <a:prstGeom prst="rect">
            <a:avLst/>
          </a:prstGeom>
        </p:spPr>
      </p:pic>
      <p:sp>
        <p:nvSpPr>
          <p:cNvPr id="7" name="Textfeld 6">
            <a:extLst>
              <a:ext uri="{FF2B5EF4-FFF2-40B4-BE49-F238E27FC236}">
                <a16:creationId xmlns:a16="http://schemas.microsoft.com/office/drawing/2014/main" id="{38D754E3-882B-4492-838A-EF3AEDA6F07A}"/>
              </a:ext>
            </a:extLst>
          </p:cNvPr>
          <p:cNvSpPr txBox="1"/>
          <p:nvPr/>
        </p:nvSpPr>
        <p:spPr>
          <a:xfrm>
            <a:off x="6533656" y="5072390"/>
            <a:ext cx="623889" cy="261610"/>
          </a:xfrm>
          <a:prstGeom prst="rect">
            <a:avLst/>
          </a:prstGeom>
          <a:noFill/>
        </p:spPr>
        <p:txBody>
          <a:bodyPr wrap="none" rtlCol="0">
            <a:spAutoFit/>
          </a:bodyPr>
          <a:lstStyle/>
          <a:p>
            <a:r>
              <a:rPr lang="de-DE" sz="1100" dirty="0" err="1"/>
              <a:t>pixabay</a:t>
            </a:r>
            <a:endParaRPr lang="de-DE" sz="1100" dirty="0"/>
          </a:p>
        </p:txBody>
      </p:sp>
    </p:spTree>
    <p:extLst>
      <p:ext uri="{BB962C8B-B14F-4D97-AF65-F5344CB8AC3E}">
        <p14:creationId xmlns:p14="http://schemas.microsoft.com/office/powerpoint/2010/main" val="1448326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Definition</a:t>
            </a:r>
            <a:br>
              <a:rPr lang="de-DE" dirty="0"/>
            </a:br>
            <a:endParaRPr lang="de-DE" dirty="0"/>
          </a:p>
        </p:txBody>
      </p:sp>
      <p:sp>
        <p:nvSpPr>
          <p:cNvPr id="3" name="Inhaltsplatzhalter 2"/>
          <p:cNvSpPr>
            <a:spLocks noGrp="1"/>
          </p:cNvSpPr>
          <p:nvPr>
            <p:ph idx="1"/>
          </p:nvPr>
        </p:nvSpPr>
        <p:spPr>
          <a:xfrm>
            <a:off x="838200" y="1253331"/>
            <a:ext cx="10515600" cy="4351338"/>
          </a:xfrm>
        </p:spPr>
        <p:txBody>
          <a:bodyPr>
            <a:normAutofit/>
          </a:bodyPr>
          <a:lstStyle/>
          <a:p>
            <a:pPr marL="0" indent="0" algn="ctr">
              <a:buNone/>
            </a:pPr>
            <a:endParaRPr lang="de-DE" sz="3600" dirty="0"/>
          </a:p>
          <a:p>
            <a:pPr marL="0" indent="0" algn="ctr">
              <a:buNone/>
            </a:pPr>
            <a:r>
              <a:rPr lang="de-DE" sz="2400" dirty="0"/>
              <a:t>Vielseitigkeit 			unterschiedliche Lebensräume</a:t>
            </a:r>
          </a:p>
          <a:p>
            <a:pPr marL="0" indent="0" algn="ctr">
              <a:buNone/>
            </a:pPr>
            <a:endParaRPr lang="de-DE" sz="2400" dirty="0"/>
          </a:p>
          <a:p>
            <a:pPr marL="0" indent="0" algn="ctr">
              <a:buNone/>
            </a:pPr>
            <a:r>
              <a:rPr lang="de-DE" sz="3600" b="1" dirty="0">
                <a:solidFill>
                  <a:srgbClr val="98C200"/>
                </a:solidFill>
                <a:ea typeface="+mj-ea"/>
                <a:cs typeface="+mj-cs"/>
              </a:rPr>
              <a:t>Biodiversität</a:t>
            </a:r>
            <a:r>
              <a:rPr lang="de-DE" sz="3600" dirty="0">
                <a:solidFill>
                  <a:schemeClr val="accent6"/>
                </a:solidFill>
              </a:rPr>
              <a:t> </a:t>
            </a:r>
          </a:p>
          <a:p>
            <a:pPr marL="0" indent="0">
              <a:spcBef>
                <a:spcPts val="0"/>
              </a:spcBef>
              <a:buNone/>
            </a:pPr>
            <a:r>
              <a:rPr lang="de-DE" sz="2400" dirty="0"/>
              <a:t>Bio – Leben							Artenreichtum</a:t>
            </a:r>
          </a:p>
          <a:p>
            <a:pPr marL="0" indent="0">
              <a:spcBef>
                <a:spcPts val="0"/>
              </a:spcBef>
              <a:buNone/>
            </a:pPr>
            <a:r>
              <a:rPr lang="de-DE" sz="2400" dirty="0"/>
              <a:t>Diversität – Vielseitigkeit					</a:t>
            </a:r>
          </a:p>
          <a:p>
            <a:pPr marL="0" indent="0">
              <a:spcBef>
                <a:spcPts val="0"/>
              </a:spcBef>
              <a:buNone/>
            </a:pPr>
            <a:r>
              <a:rPr lang="de-DE" sz="2400" dirty="0"/>
              <a:t>					Verschiedene Arten/Sorten</a:t>
            </a:r>
          </a:p>
          <a:p>
            <a:pPr marL="0" indent="0">
              <a:spcBef>
                <a:spcPts val="0"/>
              </a:spcBef>
              <a:buNone/>
            </a:pPr>
            <a:endParaRPr lang="de-DE" sz="2400" dirty="0"/>
          </a:p>
          <a:p>
            <a:pPr marL="0" indent="0">
              <a:spcBef>
                <a:spcPts val="0"/>
              </a:spcBef>
              <a:buNone/>
            </a:pPr>
            <a:r>
              <a:rPr lang="de-DE" sz="2400" dirty="0"/>
              <a:t>		…usw.</a:t>
            </a:r>
          </a:p>
          <a:p>
            <a:pPr marL="0" indent="0">
              <a:spcBef>
                <a:spcPts val="0"/>
              </a:spcBef>
              <a:buNone/>
            </a:pPr>
            <a:endParaRPr lang="de-DE" sz="2400" dirty="0"/>
          </a:p>
        </p:txBody>
      </p:sp>
    </p:spTree>
    <p:extLst>
      <p:ext uri="{BB962C8B-B14F-4D97-AF65-F5344CB8AC3E}">
        <p14:creationId xmlns:p14="http://schemas.microsoft.com/office/powerpoint/2010/main" val="3129955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Biodiversität…</a:t>
            </a:r>
          </a:p>
        </p:txBody>
      </p:sp>
      <p:sp>
        <p:nvSpPr>
          <p:cNvPr id="3" name="Inhaltsplatzhalter 2"/>
          <p:cNvSpPr>
            <a:spLocks noGrp="1"/>
          </p:cNvSpPr>
          <p:nvPr>
            <p:ph idx="1"/>
          </p:nvPr>
        </p:nvSpPr>
        <p:spPr/>
        <p:txBody>
          <a:bodyPr/>
          <a:lstStyle/>
          <a:p>
            <a:pPr marL="0" indent="0" algn="ctr">
              <a:buNone/>
            </a:pPr>
            <a:endParaRPr lang="de-DE" dirty="0"/>
          </a:p>
          <a:p>
            <a:pPr marL="0" indent="0" algn="ctr">
              <a:buNone/>
            </a:pPr>
            <a:r>
              <a:rPr lang="de-DE" dirty="0"/>
              <a:t>…ist das auf der Erde existierende Leben in seiner gesamten Vielfalt und somit Grundlage und Potenzial sämtlicher Lebensprozesse und Ökosystemleistungen auf unserem Planeten</a:t>
            </a:r>
          </a:p>
        </p:txBody>
      </p:sp>
    </p:spTree>
    <p:extLst>
      <p:ext uri="{BB962C8B-B14F-4D97-AF65-F5344CB8AC3E}">
        <p14:creationId xmlns:p14="http://schemas.microsoft.com/office/powerpoint/2010/main" val="3515326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Kurzvideo</a:t>
            </a:r>
          </a:p>
        </p:txBody>
      </p:sp>
      <p:sp>
        <p:nvSpPr>
          <p:cNvPr id="3" name="Inhaltsplatzhalter 2"/>
          <p:cNvSpPr>
            <a:spLocks noGrp="1"/>
          </p:cNvSpPr>
          <p:nvPr>
            <p:ph idx="1"/>
          </p:nvPr>
        </p:nvSpPr>
        <p:spPr/>
        <p:txBody>
          <a:bodyPr/>
          <a:lstStyle/>
          <a:p>
            <a:pPr marL="0" indent="0" algn="ctr">
              <a:buNone/>
            </a:pPr>
            <a:endParaRPr lang="de-DE" dirty="0"/>
          </a:p>
          <a:p>
            <a:pPr marL="0" indent="0" algn="ctr">
              <a:buNone/>
            </a:pPr>
            <a:r>
              <a:rPr lang="de-DE" dirty="0"/>
              <a:t>Statt oder auch zusätzlich zu den folgenden Folien kann der folgende Kurzfilm (5:13 min) gezeigt werden: </a:t>
            </a:r>
          </a:p>
          <a:p>
            <a:pPr marL="0" indent="0" algn="ctr">
              <a:buNone/>
            </a:pPr>
            <a:r>
              <a:rPr lang="de-DE" u="sng" dirty="0">
                <a:hlinkClick r:id="rId3"/>
              </a:rPr>
              <a:t>https://www.youtube.com/watch?v=8Jjffw_uZeo</a:t>
            </a:r>
            <a:r>
              <a:rPr lang="de-DE" dirty="0"/>
              <a:t> </a:t>
            </a:r>
          </a:p>
          <a:p>
            <a:pPr marL="0" indent="0" algn="ctr">
              <a:buNone/>
            </a:pPr>
            <a:endParaRPr lang="de-DE" dirty="0"/>
          </a:p>
        </p:txBody>
      </p:sp>
    </p:spTree>
    <p:extLst>
      <p:ext uri="{BB962C8B-B14F-4D97-AF65-F5344CB8AC3E}">
        <p14:creationId xmlns:p14="http://schemas.microsoft.com/office/powerpoint/2010/main" val="1987355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Biodiversität…</a:t>
            </a:r>
          </a:p>
        </p:txBody>
      </p:sp>
      <p:sp>
        <p:nvSpPr>
          <p:cNvPr id="3" name="Inhaltsplatzhalter 2"/>
          <p:cNvSpPr>
            <a:spLocks noGrp="1"/>
          </p:cNvSpPr>
          <p:nvPr>
            <p:ph idx="1"/>
          </p:nvPr>
        </p:nvSpPr>
        <p:spPr/>
        <p:txBody>
          <a:bodyPr/>
          <a:lstStyle/>
          <a:p>
            <a:pPr marL="0" indent="0">
              <a:buNone/>
            </a:pPr>
            <a:r>
              <a:rPr lang="de-DE" dirty="0"/>
              <a:t>…umfasst die drei großen Bereiche:</a:t>
            </a:r>
          </a:p>
          <a:p>
            <a:pPr marL="0" indent="0">
              <a:buNone/>
            </a:pPr>
            <a:endParaRPr lang="de-DE" dirty="0"/>
          </a:p>
          <a:p>
            <a:pPr>
              <a:buFontTx/>
              <a:buChar char="-"/>
            </a:pPr>
            <a:r>
              <a:rPr lang="de-DE" b="1" dirty="0"/>
              <a:t>Arten</a:t>
            </a:r>
            <a:r>
              <a:rPr lang="de-DE" dirty="0"/>
              <a:t> von Tieren, Pflanzen, Pilzen, Bakterien</a:t>
            </a:r>
          </a:p>
          <a:p>
            <a:pPr>
              <a:buFontTx/>
              <a:buChar char="-"/>
            </a:pPr>
            <a:r>
              <a:rPr lang="de-DE" b="1" dirty="0"/>
              <a:t>Lebensräume</a:t>
            </a:r>
            <a:r>
              <a:rPr lang="de-DE" dirty="0"/>
              <a:t>, in denen Arten leben (Ökosysteme wie der Wald oder Gewässer)</a:t>
            </a:r>
          </a:p>
          <a:p>
            <a:pPr>
              <a:buFontTx/>
              <a:buChar char="-"/>
            </a:pPr>
            <a:r>
              <a:rPr lang="de-DE" b="1" dirty="0"/>
              <a:t>Genetische Vielfalt </a:t>
            </a:r>
            <a:r>
              <a:rPr lang="de-DE" dirty="0"/>
              <a:t>innerhalb der Arten (z.B. Unterarten, Sorten und Rassen).</a:t>
            </a:r>
          </a:p>
          <a:p>
            <a:pPr marL="0" indent="0">
              <a:buNone/>
            </a:pPr>
            <a:endParaRPr lang="de-DE" dirty="0"/>
          </a:p>
        </p:txBody>
      </p:sp>
    </p:spTree>
    <p:extLst>
      <p:ext uri="{BB962C8B-B14F-4D97-AF65-F5344CB8AC3E}">
        <p14:creationId xmlns:p14="http://schemas.microsoft.com/office/powerpoint/2010/main" val="356563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Biodiversität…</a:t>
            </a:r>
          </a:p>
        </p:txBody>
      </p:sp>
      <p:sp>
        <p:nvSpPr>
          <p:cNvPr id="5" name="Textfeld 4">
            <a:extLst>
              <a:ext uri="{FF2B5EF4-FFF2-40B4-BE49-F238E27FC236}">
                <a16:creationId xmlns:a16="http://schemas.microsoft.com/office/drawing/2014/main" id="{1DD6923B-5B03-443F-BAD2-6A7E2FF9623B}"/>
              </a:ext>
            </a:extLst>
          </p:cNvPr>
          <p:cNvSpPr txBox="1"/>
          <p:nvPr/>
        </p:nvSpPr>
        <p:spPr>
          <a:xfrm>
            <a:off x="678106" y="5665547"/>
            <a:ext cx="3296095" cy="430887"/>
          </a:xfrm>
          <a:prstGeom prst="rect">
            <a:avLst/>
          </a:prstGeom>
          <a:noFill/>
        </p:spPr>
        <p:txBody>
          <a:bodyPr wrap="none" rtlCol="0">
            <a:spAutoFit/>
          </a:bodyPr>
          <a:lstStyle/>
          <a:p>
            <a:r>
              <a:rPr lang="de-DE" sz="1100" dirty="0"/>
              <a:t>Datenquelle: </a:t>
            </a:r>
            <a:r>
              <a:rPr lang="de-DE" sz="1100" dirty="0">
                <a:hlinkClick r:id="rId3"/>
              </a:rPr>
              <a:t>BLE - Nationales Fachprogramm Pflanzen</a:t>
            </a:r>
            <a:br>
              <a:rPr lang="de-DE" sz="1100" dirty="0"/>
            </a:br>
            <a:r>
              <a:rPr lang="de-DE" sz="1100" dirty="0"/>
              <a:t>Grafik: Bodensee-Stiftung</a:t>
            </a:r>
          </a:p>
        </p:txBody>
      </p:sp>
      <p:sp>
        <p:nvSpPr>
          <p:cNvPr id="7" name="Textfeld 6">
            <a:extLst>
              <a:ext uri="{FF2B5EF4-FFF2-40B4-BE49-F238E27FC236}">
                <a16:creationId xmlns:a16="http://schemas.microsoft.com/office/drawing/2014/main" id="{C8130F56-ECDC-4928-A3F9-F2312DB94457}"/>
              </a:ext>
            </a:extLst>
          </p:cNvPr>
          <p:cNvSpPr txBox="1"/>
          <p:nvPr/>
        </p:nvSpPr>
        <p:spPr>
          <a:xfrm>
            <a:off x="2911929" y="3555025"/>
            <a:ext cx="3864429" cy="1384995"/>
          </a:xfrm>
          <a:prstGeom prst="rect">
            <a:avLst/>
          </a:prstGeom>
          <a:noFill/>
        </p:spPr>
        <p:txBody>
          <a:bodyPr wrap="square" rtlCol="0">
            <a:spAutoFit/>
          </a:bodyPr>
          <a:lstStyle/>
          <a:p>
            <a:r>
              <a:rPr lang="de-DE" sz="2800" dirty="0"/>
              <a:t>Aktuelle Situation pflanzengenetischer Ressourcen</a:t>
            </a:r>
          </a:p>
        </p:txBody>
      </p:sp>
      <p:sp>
        <p:nvSpPr>
          <p:cNvPr id="4" name="Ellipse 3">
            <a:extLst>
              <a:ext uri="{FF2B5EF4-FFF2-40B4-BE49-F238E27FC236}">
                <a16:creationId xmlns:a16="http://schemas.microsoft.com/office/drawing/2014/main" id="{0C481FED-1C89-4665-B363-CA761519CF5E}"/>
              </a:ext>
            </a:extLst>
          </p:cNvPr>
          <p:cNvSpPr/>
          <p:nvPr/>
        </p:nvSpPr>
        <p:spPr>
          <a:xfrm>
            <a:off x="4386943" y="640013"/>
            <a:ext cx="3102430" cy="2017663"/>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t>Ca. 250 000 Pflanzenarten weltweit</a:t>
            </a:r>
          </a:p>
        </p:txBody>
      </p:sp>
      <p:sp>
        <p:nvSpPr>
          <p:cNvPr id="9" name="Ellipse 8">
            <a:extLst>
              <a:ext uri="{FF2B5EF4-FFF2-40B4-BE49-F238E27FC236}">
                <a16:creationId xmlns:a16="http://schemas.microsoft.com/office/drawing/2014/main" id="{2BF5557D-DE68-4574-B44E-7B772FCCB2FE}"/>
              </a:ext>
            </a:extLst>
          </p:cNvPr>
          <p:cNvSpPr/>
          <p:nvPr/>
        </p:nvSpPr>
        <p:spPr>
          <a:xfrm>
            <a:off x="6120494" y="1636131"/>
            <a:ext cx="2841172" cy="1792869"/>
          </a:xfrm>
          <a:prstGeom prst="ellips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t>Ca. 30 000 essbar weltweit</a:t>
            </a:r>
          </a:p>
        </p:txBody>
      </p:sp>
      <p:sp>
        <p:nvSpPr>
          <p:cNvPr id="10" name="Ellipse 9">
            <a:extLst>
              <a:ext uri="{FF2B5EF4-FFF2-40B4-BE49-F238E27FC236}">
                <a16:creationId xmlns:a16="http://schemas.microsoft.com/office/drawing/2014/main" id="{09156787-ECF0-4EF4-8995-E804DA713484}"/>
              </a:ext>
            </a:extLst>
          </p:cNvPr>
          <p:cNvSpPr/>
          <p:nvPr/>
        </p:nvSpPr>
        <p:spPr>
          <a:xfrm>
            <a:off x="7773763" y="2686806"/>
            <a:ext cx="2841172" cy="1834315"/>
          </a:xfrm>
          <a:prstGeom prst="ellipse">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t>Ca. 7 000 weltweit genutzt</a:t>
            </a:r>
          </a:p>
        </p:txBody>
      </p:sp>
      <p:sp>
        <p:nvSpPr>
          <p:cNvPr id="11" name="Ellipse 10">
            <a:extLst>
              <a:ext uri="{FF2B5EF4-FFF2-40B4-BE49-F238E27FC236}">
                <a16:creationId xmlns:a16="http://schemas.microsoft.com/office/drawing/2014/main" id="{519BEBA8-4BDD-493A-AE33-4D4897EB79A4}"/>
              </a:ext>
            </a:extLst>
          </p:cNvPr>
          <p:cNvSpPr/>
          <p:nvPr/>
        </p:nvSpPr>
        <p:spPr>
          <a:xfrm>
            <a:off x="9194349" y="4046675"/>
            <a:ext cx="2841172" cy="1834315"/>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000" dirty="0">
                <a:solidFill>
                  <a:schemeClr val="bg2">
                    <a:lumMod val="50000"/>
                  </a:schemeClr>
                </a:solidFill>
              </a:rPr>
              <a:t>Ca. 30 liefern 95% des Kalorienbedarfs aus pflanzlichen Produkten</a:t>
            </a:r>
          </a:p>
          <a:p>
            <a:pPr algn="ctr"/>
            <a:r>
              <a:rPr lang="de-DE" dirty="0"/>
              <a:t> </a:t>
            </a:r>
          </a:p>
        </p:txBody>
      </p:sp>
    </p:spTree>
    <p:extLst>
      <p:ext uri="{BB962C8B-B14F-4D97-AF65-F5344CB8AC3E}">
        <p14:creationId xmlns:p14="http://schemas.microsoft.com/office/powerpoint/2010/main" val="709578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normAutofit/>
          </a:bodyPr>
          <a:lstStyle/>
          <a:p>
            <a:pPr marL="0" indent="0" algn="ctr">
              <a:buNone/>
            </a:pPr>
            <a:r>
              <a:rPr lang="de-DE" sz="3600" dirty="0"/>
              <a:t>Welche Ökosystemleistungen kann </a:t>
            </a:r>
            <a:br>
              <a:rPr lang="de-DE" sz="3600" dirty="0"/>
            </a:br>
            <a:r>
              <a:rPr lang="de-DE" sz="3600" dirty="0"/>
              <a:t>die </a:t>
            </a:r>
            <a:r>
              <a:rPr lang="de-DE" sz="3600" cap="all" dirty="0">
                <a:solidFill>
                  <a:srgbClr val="98C200"/>
                </a:solidFill>
              </a:rPr>
              <a:t>Biodiversität </a:t>
            </a:r>
            <a:r>
              <a:rPr lang="de-DE" sz="3600" dirty="0"/>
              <a:t>leisten?</a:t>
            </a:r>
          </a:p>
        </p:txBody>
      </p:sp>
      <p:pic>
        <p:nvPicPr>
          <p:cNvPr id="4" name="Grafik 3">
            <a:extLst>
              <a:ext uri="{FF2B5EF4-FFF2-40B4-BE49-F238E27FC236}">
                <a16:creationId xmlns:a16="http://schemas.microsoft.com/office/drawing/2014/main" id="{59353518-9334-44E2-AF8E-5C83FB8B3251}"/>
              </a:ext>
            </a:extLst>
          </p:cNvPr>
          <p:cNvPicPr>
            <a:picLocks noChangeAspect="1"/>
          </p:cNvPicPr>
          <p:nvPr/>
        </p:nvPicPr>
        <p:blipFill>
          <a:blip r:embed="rId3"/>
          <a:stretch>
            <a:fillRect/>
          </a:stretch>
        </p:blipFill>
        <p:spPr>
          <a:xfrm>
            <a:off x="5034455" y="3741682"/>
            <a:ext cx="2123090" cy="1592318"/>
          </a:xfrm>
          <a:prstGeom prst="rect">
            <a:avLst/>
          </a:prstGeom>
        </p:spPr>
      </p:pic>
      <p:sp>
        <p:nvSpPr>
          <p:cNvPr id="7" name="Textfeld 6">
            <a:extLst>
              <a:ext uri="{FF2B5EF4-FFF2-40B4-BE49-F238E27FC236}">
                <a16:creationId xmlns:a16="http://schemas.microsoft.com/office/drawing/2014/main" id="{38D754E3-882B-4492-838A-EF3AEDA6F07A}"/>
              </a:ext>
            </a:extLst>
          </p:cNvPr>
          <p:cNvSpPr txBox="1"/>
          <p:nvPr/>
        </p:nvSpPr>
        <p:spPr>
          <a:xfrm>
            <a:off x="6533656" y="5072390"/>
            <a:ext cx="623889" cy="261610"/>
          </a:xfrm>
          <a:prstGeom prst="rect">
            <a:avLst/>
          </a:prstGeom>
          <a:noFill/>
        </p:spPr>
        <p:txBody>
          <a:bodyPr wrap="none" rtlCol="0">
            <a:spAutoFit/>
          </a:bodyPr>
          <a:lstStyle/>
          <a:p>
            <a:r>
              <a:rPr lang="de-DE" sz="1100" dirty="0" err="1"/>
              <a:t>pixabay</a:t>
            </a:r>
            <a:endParaRPr lang="de-DE" sz="1100" dirty="0"/>
          </a:p>
        </p:txBody>
      </p:sp>
    </p:spTree>
    <p:extLst>
      <p:ext uri="{BB962C8B-B14F-4D97-AF65-F5344CB8AC3E}">
        <p14:creationId xmlns:p14="http://schemas.microsoft.com/office/powerpoint/2010/main" val="976465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Tafelbild:</a:t>
            </a:r>
            <a:br>
              <a:rPr lang="de-DE" dirty="0"/>
            </a:br>
            <a:r>
              <a:rPr lang="de-DE" dirty="0"/>
              <a:t>Ökosystemleistungen der Biodiversität</a:t>
            </a:r>
          </a:p>
        </p:txBody>
      </p:sp>
      <p:pic>
        <p:nvPicPr>
          <p:cNvPr id="4" name="Inhaltsplatzhalter 3">
            <a:extLst>
              <a:ext uri="{FF2B5EF4-FFF2-40B4-BE49-F238E27FC236}">
                <a16:creationId xmlns:a16="http://schemas.microsoft.com/office/drawing/2014/main" id="{0BB7F22B-AE12-4C41-8100-7C8217CE5028}"/>
              </a:ext>
            </a:extLst>
          </p:cNvPr>
          <p:cNvPicPr>
            <a:picLocks noGrp="1" noChangeAspect="1"/>
          </p:cNvPicPr>
          <p:nvPr>
            <p:ph idx="1"/>
          </p:nvPr>
        </p:nvPicPr>
        <p:blipFill rotWithShape="1">
          <a:blip r:embed="rId3"/>
          <a:srcRect l="17296" t="29493" r="33320" b="17971"/>
          <a:stretch/>
        </p:blipFill>
        <p:spPr>
          <a:xfrm>
            <a:off x="2326640" y="1784485"/>
            <a:ext cx="7538720" cy="4511204"/>
          </a:xfrm>
          <a:prstGeom prst="rect">
            <a:avLst/>
          </a:prstGeom>
        </p:spPr>
      </p:pic>
    </p:spTree>
    <p:extLst>
      <p:ext uri="{BB962C8B-B14F-4D97-AF65-F5344CB8AC3E}">
        <p14:creationId xmlns:p14="http://schemas.microsoft.com/office/powerpoint/2010/main" val="2097333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Ökosystemleistungen der Biodiversität</a:t>
            </a:r>
          </a:p>
        </p:txBody>
      </p:sp>
      <p:sp>
        <p:nvSpPr>
          <p:cNvPr id="3" name="Inhaltsplatzhalter 2"/>
          <p:cNvSpPr>
            <a:spLocks noGrp="1"/>
          </p:cNvSpPr>
          <p:nvPr>
            <p:ph idx="1"/>
          </p:nvPr>
        </p:nvSpPr>
        <p:spPr/>
        <p:txBody>
          <a:bodyPr>
            <a:normAutofit lnSpcReduction="10000"/>
          </a:bodyPr>
          <a:lstStyle/>
          <a:p>
            <a:r>
              <a:rPr lang="de-DE" dirty="0"/>
              <a:t>Wirtschaftliche Versorgungsleistungen (z.B. Produktionsfaktoren für Wasser, Nahrung, Bestäubung, Kleidungsfasern, Medikamente)</a:t>
            </a:r>
          </a:p>
          <a:p>
            <a:endParaRPr lang="de-DE" dirty="0"/>
          </a:p>
          <a:p>
            <a:r>
              <a:rPr lang="de-DE" dirty="0"/>
              <a:t>Regulierende Leistungen (z.B. CO</a:t>
            </a:r>
            <a:r>
              <a:rPr lang="de-DE" baseline="-25000" dirty="0"/>
              <a:t>2</a:t>
            </a:r>
            <a:r>
              <a:rPr lang="de-DE" dirty="0"/>
              <a:t>-Speicherung, Hochwasser-, Erosionsschutz, (Mikro-)Klima</a:t>
            </a:r>
          </a:p>
          <a:p>
            <a:endParaRPr lang="de-DE" dirty="0"/>
          </a:p>
          <a:p>
            <a:r>
              <a:rPr lang="de-DE" dirty="0"/>
              <a:t>Kulturelle Leistungen (z.B. Erholungsgebiete, Entwicklung von Kultur)</a:t>
            </a:r>
          </a:p>
          <a:p>
            <a:endParaRPr lang="de-DE" dirty="0"/>
          </a:p>
          <a:p>
            <a:r>
              <a:rPr lang="de-DE" dirty="0"/>
              <a:t>Unterstützende Leistungen (z.B. Sauerstoffproduktion, Nährstoff- und Wasserkreisläufe, Grundlage der anderen Leistungen)</a:t>
            </a:r>
          </a:p>
        </p:txBody>
      </p:sp>
    </p:spTree>
    <p:extLst>
      <p:ext uri="{BB962C8B-B14F-4D97-AF65-F5344CB8AC3E}">
        <p14:creationId xmlns:p14="http://schemas.microsoft.com/office/powerpoint/2010/main" val="365989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normAutofit/>
          </a:bodyPr>
          <a:lstStyle/>
          <a:p>
            <a:pPr marL="0" indent="0" algn="ctr">
              <a:buNone/>
            </a:pPr>
            <a:r>
              <a:rPr lang="de-DE" sz="3600" dirty="0">
                <a:solidFill>
                  <a:srgbClr val="C00000"/>
                </a:solidFill>
              </a:rPr>
              <a:t> Doch die Biodiversität ist in Gefahr!</a:t>
            </a:r>
          </a:p>
          <a:p>
            <a:pPr marL="0" indent="0" algn="ctr">
              <a:buNone/>
            </a:pPr>
            <a:endParaRPr lang="de-DE" sz="3600" dirty="0">
              <a:solidFill>
                <a:srgbClr val="C00000"/>
              </a:solidFill>
            </a:endParaRPr>
          </a:p>
          <a:p>
            <a:pPr marL="0" indent="0" algn="ctr">
              <a:buNone/>
            </a:pPr>
            <a:r>
              <a:rPr lang="de-DE" sz="3600" dirty="0">
                <a:solidFill>
                  <a:srgbClr val="C00000"/>
                </a:solidFill>
              </a:rPr>
              <a:t>Welche Faktoren beeinflussen den Verlust der Biodiversität?</a:t>
            </a:r>
          </a:p>
          <a:p>
            <a:pPr marL="0" indent="0" algn="ctr">
              <a:buNone/>
            </a:pPr>
            <a:endParaRPr lang="de-DE" sz="3600" dirty="0">
              <a:solidFill>
                <a:srgbClr val="C00000"/>
              </a:solidFill>
            </a:endParaRPr>
          </a:p>
          <a:p>
            <a:pPr marL="0" indent="0" algn="ctr">
              <a:buNone/>
            </a:pPr>
            <a:r>
              <a:rPr lang="de-DE" sz="2000" u="sng" dirty="0" err="1">
                <a:solidFill>
                  <a:schemeClr val="tx1"/>
                </a:solidFill>
                <a:hlinkClick r:id="rId3"/>
              </a:rPr>
              <a:t>Erklärfilm</a:t>
            </a:r>
            <a:r>
              <a:rPr lang="de-DE" sz="2000" u="sng" dirty="0">
                <a:solidFill>
                  <a:schemeClr val="tx1"/>
                </a:solidFill>
                <a:hlinkClick r:id="rId3"/>
              </a:rPr>
              <a:t>: https://www.youtube.com/watch?v=8Jjffw_uZeo</a:t>
            </a:r>
            <a:r>
              <a:rPr lang="de-DE" sz="2000" dirty="0">
                <a:solidFill>
                  <a:schemeClr val="tx1"/>
                </a:solidFill>
              </a:rPr>
              <a:t> </a:t>
            </a:r>
          </a:p>
          <a:p>
            <a:pPr marL="0" indent="0" algn="ctr">
              <a:buNone/>
            </a:pPr>
            <a:endParaRPr lang="de-DE" sz="3600" dirty="0">
              <a:solidFill>
                <a:srgbClr val="C00000"/>
              </a:solidFill>
            </a:endParaRPr>
          </a:p>
        </p:txBody>
      </p:sp>
    </p:spTree>
    <p:extLst>
      <p:ext uri="{BB962C8B-B14F-4D97-AF65-F5344CB8AC3E}">
        <p14:creationId xmlns:p14="http://schemas.microsoft.com/office/powerpoint/2010/main" val="3760260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Verlust der Biodiversität</a:t>
            </a:r>
          </a:p>
        </p:txBody>
      </p:sp>
      <p:pic>
        <p:nvPicPr>
          <p:cNvPr id="18" name="Inhaltsplatzhalter 17">
            <a:extLst>
              <a:ext uri="{FF2B5EF4-FFF2-40B4-BE49-F238E27FC236}">
                <a16:creationId xmlns:a16="http://schemas.microsoft.com/office/drawing/2014/main" id="{E792FAD0-5CF6-46C1-966B-ECC5EF9C295A}"/>
              </a:ext>
            </a:extLst>
          </p:cNvPr>
          <p:cNvPicPr>
            <a:picLocks noGrp="1" noChangeAspect="1"/>
          </p:cNvPicPr>
          <p:nvPr>
            <p:ph idx="1"/>
          </p:nvPr>
        </p:nvPicPr>
        <p:blipFill>
          <a:blip r:embed="rId3"/>
          <a:stretch>
            <a:fillRect/>
          </a:stretch>
        </p:blipFill>
        <p:spPr>
          <a:xfrm>
            <a:off x="4566066" y="4246784"/>
            <a:ext cx="2944944" cy="1720752"/>
          </a:xfrm>
          <a:prstGeom prst="rect">
            <a:avLst/>
          </a:prstGeom>
        </p:spPr>
      </p:pic>
      <p:pic>
        <p:nvPicPr>
          <p:cNvPr id="5" name="Grafik 4">
            <a:extLst>
              <a:ext uri="{FF2B5EF4-FFF2-40B4-BE49-F238E27FC236}">
                <a16:creationId xmlns:a16="http://schemas.microsoft.com/office/drawing/2014/main" id="{AB3C66A2-F902-450F-B2F8-63F8237C7F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94967" y="2162870"/>
            <a:ext cx="3036392" cy="2022680"/>
          </a:xfrm>
          <a:prstGeom prst="rect">
            <a:avLst/>
          </a:prstGeom>
        </p:spPr>
      </p:pic>
      <p:pic>
        <p:nvPicPr>
          <p:cNvPr id="6" name="Grafik 5">
            <a:extLst>
              <a:ext uri="{FF2B5EF4-FFF2-40B4-BE49-F238E27FC236}">
                <a16:creationId xmlns:a16="http://schemas.microsoft.com/office/drawing/2014/main" id="{6C62A7F3-82A4-498D-BA27-93887C18405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33791"/>
          <a:stretch/>
        </p:blipFill>
        <p:spPr>
          <a:xfrm>
            <a:off x="8082106" y="2162870"/>
            <a:ext cx="2843515" cy="2027720"/>
          </a:xfrm>
          <a:prstGeom prst="rect">
            <a:avLst/>
          </a:prstGeom>
        </p:spPr>
      </p:pic>
      <p:sp>
        <p:nvSpPr>
          <p:cNvPr id="13" name="Textfeld 12">
            <a:extLst>
              <a:ext uri="{FF2B5EF4-FFF2-40B4-BE49-F238E27FC236}">
                <a16:creationId xmlns:a16="http://schemas.microsoft.com/office/drawing/2014/main" id="{7AE1C0CF-283B-4942-8CCD-76661F7C7BC1}"/>
              </a:ext>
            </a:extLst>
          </p:cNvPr>
          <p:cNvSpPr txBox="1"/>
          <p:nvPr/>
        </p:nvSpPr>
        <p:spPr>
          <a:xfrm>
            <a:off x="1017361" y="1604533"/>
            <a:ext cx="3984166" cy="461665"/>
          </a:xfrm>
          <a:prstGeom prst="rect">
            <a:avLst/>
          </a:prstGeom>
          <a:noFill/>
        </p:spPr>
        <p:txBody>
          <a:bodyPr wrap="square" rtlCol="0">
            <a:spAutoFit/>
          </a:bodyPr>
          <a:lstStyle/>
          <a:p>
            <a:r>
              <a:rPr lang="de-DE" sz="2400" dirty="0"/>
              <a:t>Verlust von Lebensräumen</a:t>
            </a:r>
          </a:p>
        </p:txBody>
      </p:sp>
      <p:sp>
        <p:nvSpPr>
          <p:cNvPr id="14" name="Textfeld 13">
            <a:extLst>
              <a:ext uri="{FF2B5EF4-FFF2-40B4-BE49-F238E27FC236}">
                <a16:creationId xmlns:a16="http://schemas.microsoft.com/office/drawing/2014/main" id="{B29CFC4B-EE8D-45B7-A3B0-95D69CFC637A}"/>
              </a:ext>
            </a:extLst>
          </p:cNvPr>
          <p:cNvSpPr txBox="1"/>
          <p:nvPr/>
        </p:nvSpPr>
        <p:spPr>
          <a:xfrm>
            <a:off x="4941136" y="1577022"/>
            <a:ext cx="3984166" cy="461665"/>
          </a:xfrm>
          <a:prstGeom prst="rect">
            <a:avLst/>
          </a:prstGeom>
          <a:noFill/>
        </p:spPr>
        <p:txBody>
          <a:bodyPr wrap="square" rtlCol="0">
            <a:spAutoFit/>
          </a:bodyPr>
          <a:lstStyle/>
          <a:p>
            <a:r>
              <a:rPr lang="de-DE" sz="2400" dirty="0"/>
              <a:t>Verschmutzung</a:t>
            </a:r>
          </a:p>
        </p:txBody>
      </p:sp>
      <p:sp>
        <p:nvSpPr>
          <p:cNvPr id="15" name="Textfeld 14">
            <a:extLst>
              <a:ext uri="{FF2B5EF4-FFF2-40B4-BE49-F238E27FC236}">
                <a16:creationId xmlns:a16="http://schemas.microsoft.com/office/drawing/2014/main" id="{C8FF7668-9C6A-4B7D-8454-5DD4EE8B3376}"/>
              </a:ext>
            </a:extLst>
          </p:cNvPr>
          <p:cNvSpPr txBox="1"/>
          <p:nvPr/>
        </p:nvSpPr>
        <p:spPr>
          <a:xfrm>
            <a:off x="8231527" y="1606361"/>
            <a:ext cx="3984166" cy="461665"/>
          </a:xfrm>
          <a:prstGeom prst="rect">
            <a:avLst/>
          </a:prstGeom>
          <a:noFill/>
        </p:spPr>
        <p:txBody>
          <a:bodyPr wrap="square" rtlCol="0">
            <a:spAutoFit/>
          </a:bodyPr>
          <a:lstStyle/>
          <a:p>
            <a:r>
              <a:rPr lang="de-DE" sz="2400" dirty="0"/>
              <a:t>Übernutzung</a:t>
            </a:r>
          </a:p>
        </p:txBody>
      </p:sp>
      <p:sp>
        <p:nvSpPr>
          <p:cNvPr id="16" name="Textfeld 15">
            <a:extLst>
              <a:ext uri="{FF2B5EF4-FFF2-40B4-BE49-F238E27FC236}">
                <a16:creationId xmlns:a16="http://schemas.microsoft.com/office/drawing/2014/main" id="{A7D0BC48-4E99-4BF5-A061-4038544BFF88}"/>
              </a:ext>
            </a:extLst>
          </p:cNvPr>
          <p:cNvSpPr txBox="1"/>
          <p:nvPr/>
        </p:nvSpPr>
        <p:spPr>
          <a:xfrm>
            <a:off x="1578182" y="5907291"/>
            <a:ext cx="2987884" cy="461665"/>
          </a:xfrm>
          <a:prstGeom prst="rect">
            <a:avLst/>
          </a:prstGeom>
          <a:noFill/>
        </p:spPr>
        <p:txBody>
          <a:bodyPr wrap="square" rtlCol="0">
            <a:spAutoFit/>
          </a:bodyPr>
          <a:lstStyle/>
          <a:p>
            <a:r>
              <a:rPr lang="de-DE" sz="2400" dirty="0"/>
              <a:t>Invasive Arten</a:t>
            </a:r>
          </a:p>
        </p:txBody>
      </p:sp>
      <p:sp>
        <p:nvSpPr>
          <p:cNvPr id="17" name="Textfeld 16">
            <a:extLst>
              <a:ext uri="{FF2B5EF4-FFF2-40B4-BE49-F238E27FC236}">
                <a16:creationId xmlns:a16="http://schemas.microsoft.com/office/drawing/2014/main" id="{E11B6F01-659D-41D6-98D9-9A373890D0FE}"/>
              </a:ext>
            </a:extLst>
          </p:cNvPr>
          <p:cNvSpPr txBox="1"/>
          <p:nvPr/>
        </p:nvSpPr>
        <p:spPr>
          <a:xfrm>
            <a:off x="5077059" y="5907290"/>
            <a:ext cx="2987884" cy="461665"/>
          </a:xfrm>
          <a:prstGeom prst="rect">
            <a:avLst/>
          </a:prstGeom>
          <a:noFill/>
        </p:spPr>
        <p:txBody>
          <a:bodyPr wrap="square" rtlCol="0">
            <a:spAutoFit/>
          </a:bodyPr>
          <a:lstStyle/>
          <a:p>
            <a:r>
              <a:rPr lang="de-DE" sz="2400" dirty="0"/>
              <a:t>Klimawandel</a:t>
            </a:r>
          </a:p>
        </p:txBody>
      </p:sp>
      <p:sp>
        <p:nvSpPr>
          <p:cNvPr id="3" name="Textfeld 2">
            <a:extLst>
              <a:ext uri="{FF2B5EF4-FFF2-40B4-BE49-F238E27FC236}">
                <a16:creationId xmlns:a16="http://schemas.microsoft.com/office/drawing/2014/main" id="{7FBC72B3-60B4-4758-B6FB-29A01427825E}"/>
              </a:ext>
            </a:extLst>
          </p:cNvPr>
          <p:cNvSpPr txBox="1"/>
          <p:nvPr/>
        </p:nvSpPr>
        <p:spPr>
          <a:xfrm>
            <a:off x="8064943" y="5967535"/>
            <a:ext cx="3373039" cy="261610"/>
          </a:xfrm>
          <a:prstGeom prst="rect">
            <a:avLst/>
          </a:prstGeom>
          <a:noFill/>
        </p:spPr>
        <p:txBody>
          <a:bodyPr wrap="none" rtlCol="0">
            <a:spAutoFit/>
          </a:bodyPr>
          <a:lstStyle/>
          <a:p>
            <a:r>
              <a:rPr lang="de-DE" sz="1100" dirty="0"/>
              <a:t>Alle Bilder: </a:t>
            </a:r>
            <a:r>
              <a:rPr lang="de-DE" sz="1100" dirty="0" err="1"/>
              <a:t>pixabay</a:t>
            </a:r>
            <a:r>
              <a:rPr lang="de-DE" sz="1100" dirty="0"/>
              <a:t>, Grafik LUBW nach Daten des DWDs</a:t>
            </a:r>
          </a:p>
        </p:txBody>
      </p:sp>
      <p:pic>
        <p:nvPicPr>
          <p:cNvPr id="9" name="Grafik 8">
            <a:extLst>
              <a:ext uri="{FF2B5EF4-FFF2-40B4-BE49-F238E27FC236}">
                <a16:creationId xmlns:a16="http://schemas.microsoft.com/office/drawing/2014/main" id="{7637E3AF-CA32-466F-A5B0-4155D14A5D18}"/>
              </a:ext>
            </a:extLst>
          </p:cNvPr>
          <p:cNvPicPr>
            <a:picLocks noChangeAspect="1"/>
          </p:cNvPicPr>
          <p:nvPr/>
        </p:nvPicPr>
        <p:blipFill>
          <a:blip r:embed="rId6"/>
          <a:stretch>
            <a:fillRect/>
          </a:stretch>
        </p:blipFill>
        <p:spPr>
          <a:xfrm>
            <a:off x="1252653" y="2162870"/>
            <a:ext cx="3038769" cy="2022680"/>
          </a:xfrm>
          <a:prstGeom prst="rect">
            <a:avLst/>
          </a:prstGeom>
        </p:spPr>
      </p:pic>
      <p:pic>
        <p:nvPicPr>
          <p:cNvPr id="10" name="Grafik 9">
            <a:extLst>
              <a:ext uri="{FF2B5EF4-FFF2-40B4-BE49-F238E27FC236}">
                <a16:creationId xmlns:a16="http://schemas.microsoft.com/office/drawing/2014/main" id="{C3149271-F5A0-49B2-A617-0A578C03798D}"/>
              </a:ext>
            </a:extLst>
          </p:cNvPr>
          <p:cNvPicPr>
            <a:picLocks noChangeAspect="1"/>
          </p:cNvPicPr>
          <p:nvPr/>
        </p:nvPicPr>
        <p:blipFill rotWithShape="1">
          <a:blip r:embed="rId7"/>
          <a:srcRect b="24726"/>
          <a:stretch/>
        </p:blipFill>
        <p:spPr>
          <a:xfrm>
            <a:off x="1241100" y="4282222"/>
            <a:ext cx="3048000" cy="1720752"/>
          </a:xfrm>
          <a:prstGeom prst="rect">
            <a:avLst/>
          </a:prstGeom>
        </p:spPr>
      </p:pic>
    </p:spTree>
    <p:extLst>
      <p:ext uri="{BB962C8B-B14F-4D97-AF65-F5344CB8AC3E}">
        <p14:creationId xmlns:p14="http://schemas.microsoft.com/office/powerpoint/2010/main" val="462469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Verlust der Biodiversität</a:t>
            </a:r>
          </a:p>
        </p:txBody>
      </p:sp>
      <p:sp>
        <p:nvSpPr>
          <p:cNvPr id="3" name="Inhaltsplatzhalter 2"/>
          <p:cNvSpPr>
            <a:spLocks noGrp="1"/>
          </p:cNvSpPr>
          <p:nvPr>
            <p:ph idx="1"/>
          </p:nvPr>
        </p:nvSpPr>
        <p:spPr/>
        <p:txBody>
          <a:bodyPr>
            <a:normAutofit lnSpcReduction="10000"/>
          </a:bodyPr>
          <a:lstStyle/>
          <a:p>
            <a:pPr marL="0" indent="0">
              <a:buNone/>
            </a:pPr>
            <a:r>
              <a:rPr lang="de-DE" dirty="0"/>
              <a:t>Ca. </a:t>
            </a:r>
            <a:r>
              <a:rPr lang="de-DE" b="1" dirty="0"/>
              <a:t>8 </a:t>
            </a:r>
            <a:r>
              <a:rPr lang="de-DE" b="1" dirty="0" err="1"/>
              <a:t>Mio</a:t>
            </a:r>
            <a:r>
              <a:rPr lang="de-DE" b="1" dirty="0"/>
              <a:t> </a:t>
            </a:r>
            <a:r>
              <a:rPr lang="de-DE" dirty="0"/>
              <a:t>Tier- und Pflanzenarten weltweit</a:t>
            </a:r>
          </a:p>
          <a:p>
            <a:pPr marL="0" indent="0">
              <a:buNone/>
            </a:pPr>
            <a:r>
              <a:rPr lang="de-DE" dirty="0"/>
              <a:t>	- davon </a:t>
            </a:r>
            <a:r>
              <a:rPr lang="de-DE" b="1" dirty="0"/>
              <a:t>1 </a:t>
            </a:r>
            <a:r>
              <a:rPr lang="de-DE" b="1" dirty="0" err="1"/>
              <a:t>Mio</a:t>
            </a:r>
            <a:r>
              <a:rPr lang="de-DE" b="1" dirty="0"/>
              <a:t> </a:t>
            </a:r>
            <a:r>
              <a:rPr lang="de-DE" dirty="0"/>
              <a:t>vom Aussterben bedroht !</a:t>
            </a:r>
          </a:p>
          <a:p>
            <a:pPr marL="0" indent="0">
              <a:buNone/>
            </a:pPr>
            <a:endParaRPr lang="de-DE" dirty="0"/>
          </a:p>
          <a:p>
            <a:pPr marL="914400" lvl="2" indent="0">
              <a:spcAft>
                <a:spcPts val="600"/>
              </a:spcAft>
              <a:buNone/>
            </a:pPr>
            <a:r>
              <a:rPr lang="de-DE" sz="2800" b="1" dirty="0"/>
              <a:t>Konvention für Biologische Vielfalt </a:t>
            </a:r>
            <a:r>
              <a:rPr lang="de-DE" sz="2800" dirty="0"/>
              <a:t>(CBD) 1992 und </a:t>
            </a:r>
            <a:r>
              <a:rPr lang="de-DE" sz="2800" b="1" dirty="0"/>
              <a:t>EU-Biodiversitätsstrategie</a:t>
            </a:r>
            <a:r>
              <a:rPr lang="de-DE" sz="2800" dirty="0"/>
              <a:t> 1998 setzen Ziele zum Erhalt der Biodiversität</a:t>
            </a:r>
          </a:p>
          <a:p>
            <a:pPr marL="914400" lvl="2" indent="0">
              <a:spcAft>
                <a:spcPts val="600"/>
              </a:spcAft>
              <a:buNone/>
            </a:pPr>
            <a:r>
              <a:rPr lang="de-DE" sz="2800" dirty="0"/>
              <a:t>Umsetzung in nationales Recht 2007 durch die </a:t>
            </a:r>
            <a:r>
              <a:rPr lang="de-DE" sz="2800" b="1" dirty="0"/>
              <a:t>Nationale Strategie zur biologischen Vielfalt</a:t>
            </a:r>
          </a:p>
          <a:p>
            <a:pPr marL="914400" lvl="2" indent="0">
              <a:buNone/>
            </a:pPr>
            <a:r>
              <a:rPr lang="de-DE" sz="2800" b="1" dirty="0"/>
              <a:t>Sonderprogramm zur Stärkung der biologischen Vielfalt – </a:t>
            </a:r>
            <a:r>
              <a:rPr lang="de-DE" sz="2800" dirty="0"/>
              <a:t>Baden-Württemberg</a:t>
            </a:r>
          </a:p>
        </p:txBody>
      </p:sp>
      <p:sp>
        <p:nvSpPr>
          <p:cNvPr id="5" name="Pfeil: nach rechts 4">
            <a:extLst>
              <a:ext uri="{FF2B5EF4-FFF2-40B4-BE49-F238E27FC236}">
                <a16:creationId xmlns:a16="http://schemas.microsoft.com/office/drawing/2014/main" id="{9602F903-1003-4CA1-A829-6B82B07227D4}"/>
              </a:ext>
            </a:extLst>
          </p:cNvPr>
          <p:cNvSpPr/>
          <p:nvPr/>
        </p:nvSpPr>
        <p:spPr>
          <a:xfrm>
            <a:off x="990600" y="3186684"/>
            <a:ext cx="635598" cy="484632"/>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Pfeil: nach rechts 5">
            <a:extLst>
              <a:ext uri="{FF2B5EF4-FFF2-40B4-BE49-F238E27FC236}">
                <a16:creationId xmlns:a16="http://schemas.microsoft.com/office/drawing/2014/main" id="{A1F01745-3282-418E-A150-0DF986FE98B9}"/>
              </a:ext>
            </a:extLst>
          </p:cNvPr>
          <p:cNvSpPr/>
          <p:nvPr/>
        </p:nvSpPr>
        <p:spPr>
          <a:xfrm>
            <a:off x="990600" y="5162844"/>
            <a:ext cx="635598" cy="484632"/>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Pfeil: nach rechts 6">
            <a:extLst>
              <a:ext uri="{FF2B5EF4-FFF2-40B4-BE49-F238E27FC236}">
                <a16:creationId xmlns:a16="http://schemas.microsoft.com/office/drawing/2014/main" id="{E709E43F-8283-470C-B430-ADC3818CB584}"/>
              </a:ext>
            </a:extLst>
          </p:cNvPr>
          <p:cNvSpPr/>
          <p:nvPr/>
        </p:nvSpPr>
        <p:spPr>
          <a:xfrm>
            <a:off x="990600" y="4283332"/>
            <a:ext cx="635598" cy="484632"/>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969606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Verlust der Biodiversität</a:t>
            </a:r>
          </a:p>
        </p:txBody>
      </p:sp>
      <p:sp>
        <p:nvSpPr>
          <p:cNvPr id="3" name="Inhaltsplatzhalter 2"/>
          <p:cNvSpPr>
            <a:spLocks noGrp="1"/>
          </p:cNvSpPr>
          <p:nvPr>
            <p:ph idx="1"/>
          </p:nvPr>
        </p:nvSpPr>
        <p:spPr>
          <a:xfrm>
            <a:off x="838200" y="1690688"/>
            <a:ext cx="10515600" cy="4351338"/>
          </a:xfrm>
        </p:spPr>
        <p:txBody>
          <a:bodyPr>
            <a:normAutofit fontScale="92500" lnSpcReduction="20000"/>
          </a:bodyPr>
          <a:lstStyle/>
          <a:p>
            <a:pPr marL="0" indent="0">
              <a:buNone/>
            </a:pPr>
            <a:r>
              <a:rPr lang="de-DE" b="1" dirty="0"/>
              <a:t>Die Ziele aus der Nationalen Biodiversitätsstrategie wurden bisher </a:t>
            </a:r>
            <a:r>
              <a:rPr lang="de-DE" b="1" dirty="0">
                <a:solidFill>
                  <a:srgbClr val="C00000"/>
                </a:solidFill>
              </a:rPr>
              <a:t>NICHT</a:t>
            </a:r>
            <a:r>
              <a:rPr lang="de-DE" b="1" dirty="0"/>
              <a:t> erreicht!</a:t>
            </a:r>
          </a:p>
          <a:p>
            <a:pPr marL="0" indent="0">
              <a:buNone/>
            </a:pPr>
            <a:endParaRPr lang="de-DE" sz="2400" dirty="0"/>
          </a:p>
          <a:p>
            <a:r>
              <a:rPr lang="de-DE" dirty="0"/>
              <a:t>Jede dritte Tier- und Pflanzenart in Deutschland ist gefährdet</a:t>
            </a:r>
          </a:p>
          <a:p>
            <a:r>
              <a:rPr lang="de-DE" dirty="0"/>
              <a:t>2/3 aller Lebensräume sind bedroht</a:t>
            </a:r>
          </a:p>
          <a:p>
            <a:r>
              <a:rPr lang="de-DE" dirty="0"/>
              <a:t>Insekten und andere wirbellose Tiere: knapp 46 % der untersuchten Arten sind bedroht, extrem selten oder ausgestorben</a:t>
            </a:r>
          </a:p>
          <a:p>
            <a:r>
              <a:rPr lang="de-DE" dirty="0"/>
              <a:t>Auch die Biomasse der Insekten geht massiv zurück:</a:t>
            </a:r>
            <a:br>
              <a:rPr lang="de-DE" dirty="0"/>
            </a:br>
            <a:r>
              <a:rPr lang="de-DE" dirty="0"/>
              <a:t>75% Verlust Insekten-Biomasse in Schutzgebieten 1989-2016 </a:t>
            </a:r>
            <a:br>
              <a:rPr lang="de-DE" dirty="0"/>
            </a:br>
            <a:r>
              <a:rPr lang="de-DE" dirty="0"/>
              <a:t>(Hallmann et al. 2017)</a:t>
            </a:r>
          </a:p>
          <a:p>
            <a:r>
              <a:rPr lang="de-DE" dirty="0"/>
              <a:t>53% der 561 Wildbienen auf Roter Liste, davon 42% mit Bestandsabnahme seit 1998 (</a:t>
            </a:r>
            <a:r>
              <a:rPr lang="de-DE" dirty="0" err="1"/>
              <a:t>BfN</a:t>
            </a:r>
            <a:r>
              <a:rPr lang="de-DE" dirty="0"/>
              <a:t> 2022, </a:t>
            </a:r>
            <a:r>
              <a:rPr lang="de-DE" dirty="0" err="1"/>
              <a:t>Westrich</a:t>
            </a:r>
            <a:r>
              <a:rPr lang="de-DE" dirty="0"/>
              <a:t> et al. 2011)</a:t>
            </a:r>
          </a:p>
          <a:p>
            <a:pPr marL="0" indent="0">
              <a:buNone/>
            </a:pPr>
            <a:endParaRPr lang="de-DE" sz="2800" dirty="0"/>
          </a:p>
        </p:txBody>
      </p:sp>
    </p:spTree>
    <p:extLst>
      <p:ext uri="{BB962C8B-B14F-4D97-AF65-F5344CB8AC3E}">
        <p14:creationId xmlns:p14="http://schemas.microsoft.com/office/powerpoint/2010/main" val="301040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nhaltsplatzhalter 3">
            <a:extLst>
              <a:ext uri="{FF2B5EF4-FFF2-40B4-BE49-F238E27FC236}">
                <a16:creationId xmlns:a16="http://schemas.microsoft.com/office/drawing/2014/main" id="{F7FEBAF8-CDE4-4065-800C-A9649791CE0C}"/>
              </a:ext>
            </a:extLst>
          </p:cNvPr>
          <p:cNvPicPr>
            <a:picLocks noGrp="1" noChangeAspect="1"/>
          </p:cNvPicPr>
          <p:nvPr>
            <p:ph idx="1"/>
          </p:nvPr>
        </p:nvPicPr>
        <p:blipFill>
          <a:blip r:embed="rId3"/>
          <a:stretch>
            <a:fillRect/>
          </a:stretch>
        </p:blipFill>
        <p:spPr>
          <a:xfrm>
            <a:off x="727748" y="352769"/>
            <a:ext cx="9718387" cy="5743210"/>
          </a:xfrm>
          <a:prstGeom prst="rect">
            <a:avLst/>
          </a:prstGeom>
        </p:spPr>
      </p:pic>
      <p:sp>
        <p:nvSpPr>
          <p:cNvPr id="5" name="Ellipse 4">
            <a:extLst>
              <a:ext uri="{FF2B5EF4-FFF2-40B4-BE49-F238E27FC236}">
                <a16:creationId xmlns:a16="http://schemas.microsoft.com/office/drawing/2014/main" id="{7009B40D-3DF2-42F1-95F6-86664BEC893B}"/>
              </a:ext>
            </a:extLst>
          </p:cNvPr>
          <p:cNvSpPr/>
          <p:nvPr/>
        </p:nvSpPr>
        <p:spPr>
          <a:xfrm>
            <a:off x="164123" y="2168769"/>
            <a:ext cx="3106615" cy="1992923"/>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Ellipse 5">
            <a:extLst>
              <a:ext uri="{FF2B5EF4-FFF2-40B4-BE49-F238E27FC236}">
                <a16:creationId xmlns:a16="http://schemas.microsoft.com/office/drawing/2014/main" id="{BC73C42D-C2D3-4C20-89D4-6A7D559191E4}"/>
              </a:ext>
            </a:extLst>
          </p:cNvPr>
          <p:cNvSpPr/>
          <p:nvPr/>
        </p:nvSpPr>
        <p:spPr>
          <a:xfrm>
            <a:off x="7190332" y="4026402"/>
            <a:ext cx="3106615" cy="1992923"/>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28895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Rückgang der Biodiversität in der Landwirtschaft</a:t>
            </a:r>
          </a:p>
        </p:txBody>
      </p:sp>
      <p:sp>
        <p:nvSpPr>
          <p:cNvPr id="3" name="Inhaltsplatzhalter 2"/>
          <p:cNvSpPr>
            <a:spLocks noGrp="1"/>
          </p:cNvSpPr>
          <p:nvPr>
            <p:ph idx="1"/>
          </p:nvPr>
        </p:nvSpPr>
        <p:spPr>
          <a:xfrm>
            <a:off x="838200" y="1879981"/>
            <a:ext cx="3712285" cy="4660135"/>
          </a:xfrm>
        </p:spPr>
        <p:txBody>
          <a:bodyPr/>
          <a:lstStyle/>
          <a:p>
            <a:pPr marL="0" indent="0">
              <a:buNone/>
            </a:pPr>
            <a:r>
              <a:rPr lang="de-DE" dirty="0"/>
              <a:t>In Deutschland sind nach Schätzungen ca. 70 % der bedrohten Arten existenziell an landwirtschaftliche Nutzungssysteme gebunden (</a:t>
            </a:r>
            <a:r>
              <a:rPr lang="de-DE" dirty="0" err="1"/>
              <a:t>BfN</a:t>
            </a:r>
            <a:r>
              <a:rPr lang="de-DE" dirty="0"/>
              <a:t>, 2012)</a:t>
            </a:r>
          </a:p>
        </p:txBody>
      </p:sp>
      <p:pic>
        <p:nvPicPr>
          <p:cNvPr id="4" name="Grafik 3">
            <a:extLst>
              <a:ext uri="{FF2B5EF4-FFF2-40B4-BE49-F238E27FC236}">
                <a16:creationId xmlns:a16="http://schemas.microsoft.com/office/drawing/2014/main" id="{07E425BC-7F1F-49EA-ABFC-E1F99E308CE5}"/>
              </a:ext>
            </a:extLst>
          </p:cNvPr>
          <p:cNvPicPr>
            <a:picLocks noChangeAspect="1"/>
          </p:cNvPicPr>
          <p:nvPr/>
        </p:nvPicPr>
        <p:blipFill>
          <a:blip r:embed="rId3"/>
          <a:stretch>
            <a:fillRect/>
          </a:stretch>
        </p:blipFill>
        <p:spPr>
          <a:xfrm>
            <a:off x="4694543" y="1436396"/>
            <a:ext cx="6309907" cy="5389331"/>
          </a:xfrm>
          <a:prstGeom prst="rect">
            <a:avLst/>
          </a:prstGeom>
        </p:spPr>
      </p:pic>
      <p:sp>
        <p:nvSpPr>
          <p:cNvPr id="6" name="Textfeld 5">
            <a:extLst>
              <a:ext uri="{FF2B5EF4-FFF2-40B4-BE49-F238E27FC236}">
                <a16:creationId xmlns:a16="http://schemas.microsoft.com/office/drawing/2014/main" id="{0D51B936-9C83-44AA-904D-23D076E741DF}"/>
              </a:ext>
            </a:extLst>
          </p:cNvPr>
          <p:cNvSpPr txBox="1"/>
          <p:nvPr/>
        </p:nvSpPr>
        <p:spPr>
          <a:xfrm>
            <a:off x="6876397" y="6556422"/>
            <a:ext cx="4128053" cy="538609"/>
          </a:xfrm>
          <a:prstGeom prst="rect">
            <a:avLst/>
          </a:prstGeom>
          <a:noFill/>
        </p:spPr>
        <p:txBody>
          <a:bodyPr wrap="none" rtlCol="0">
            <a:spAutoFit/>
          </a:bodyPr>
          <a:lstStyle/>
          <a:p>
            <a:r>
              <a:rPr lang="de-DE" sz="1100" dirty="0"/>
              <a:t>Quelle: Aus: </a:t>
            </a:r>
            <a:r>
              <a:rPr lang="de-DE" sz="1100" dirty="0" err="1"/>
              <a:t>Dröschmeister</a:t>
            </a:r>
            <a:r>
              <a:rPr lang="de-DE" sz="1100" dirty="0"/>
              <a:t> et al. 2012; Zeitschrift Der Falke, Band 59</a:t>
            </a:r>
          </a:p>
          <a:p>
            <a:r>
              <a:rPr lang="de-DE" dirty="0"/>
              <a:t> </a:t>
            </a:r>
          </a:p>
        </p:txBody>
      </p:sp>
    </p:spTree>
    <p:extLst>
      <p:ext uri="{BB962C8B-B14F-4D97-AF65-F5344CB8AC3E}">
        <p14:creationId xmlns:p14="http://schemas.microsoft.com/office/powerpoint/2010/main" val="1983979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Rückgang der Biodiversität im Obstbau</a:t>
            </a:r>
          </a:p>
        </p:txBody>
      </p:sp>
      <p:sp>
        <p:nvSpPr>
          <p:cNvPr id="3" name="Inhaltsplatzhalter 2"/>
          <p:cNvSpPr>
            <a:spLocks noGrp="1"/>
          </p:cNvSpPr>
          <p:nvPr>
            <p:ph idx="1"/>
          </p:nvPr>
        </p:nvSpPr>
        <p:spPr/>
        <p:txBody>
          <a:bodyPr/>
          <a:lstStyle/>
          <a:p>
            <a:r>
              <a:rPr lang="de-DE" dirty="0"/>
              <a:t>Großflächiger Anbau von intensivem Obstanbau</a:t>
            </a:r>
          </a:p>
          <a:p>
            <a:r>
              <a:rPr lang="de-DE" dirty="0"/>
              <a:t>Einsatz chemisch-synthetischer Pflanzenschutzmittel</a:t>
            </a:r>
          </a:p>
          <a:p>
            <a:r>
              <a:rPr lang="de-DE" dirty="0"/>
              <a:t>Entfernung von extensiven Randflächen/Verlust von </a:t>
            </a:r>
            <a:r>
              <a:rPr lang="de-DE" dirty="0" err="1"/>
              <a:t>Refugialflächen</a:t>
            </a:r>
            <a:r>
              <a:rPr lang="de-DE" dirty="0"/>
              <a:t> („saubere“ Flächen)</a:t>
            </a:r>
          </a:p>
          <a:p>
            <a:r>
              <a:rPr lang="de-DE" dirty="0"/>
              <a:t>Qualitätsanforderungen von Abnehmern und Endverbrauchern</a:t>
            </a:r>
          </a:p>
          <a:p>
            <a:pPr marL="0" indent="0">
              <a:buNone/>
            </a:pPr>
            <a:endParaRPr lang="de-DE" dirty="0"/>
          </a:p>
          <a:p>
            <a:endParaRPr lang="de-DE" dirty="0"/>
          </a:p>
        </p:txBody>
      </p:sp>
    </p:spTree>
    <p:extLst>
      <p:ext uri="{BB962C8B-B14F-4D97-AF65-F5344CB8AC3E}">
        <p14:creationId xmlns:p14="http://schemas.microsoft.com/office/powerpoint/2010/main" val="3325700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Gründe </a:t>
            </a:r>
            <a:r>
              <a:rPr lang="de-DE" i="1" dirty="0"/>
              <a:t>für</a:t>
            </a:r>
            <a:r>
              <a:rPr lang="de-DE" dirty="0"/>
              <a:t> Biodiversität im Obstanbau</a:t>
            </a:r>
          </a:p>
        </p:txBody>
      </p:sp>
      <p:sp>
        <p:nvSpPr>
          <p:cNvPr id="4" name="Inhaltsplatzhalter 2">
            <a:extLst>
              <a:ext uri="{FF2B5EF4-FFF2-40B4-BE49-F238E27FC236}">
                <a16:creationId xmlns:a16="http://schemas.microsoft.com/office/drawing/2014/main" id="{BC0665CB-5BC1-4972-88D2-7BBC18C5AEFC}"/>
              </a:ext>
            </a:extLst>
          </p:cNvPr>
          <p:cNvSpPr>
            <a:spLocks noGrp="1"/>
          </p:cNvSpPr>
          <p:nvPr>
            <p:ph idx="1"/>
          </p:nvPr>
        </p:nvSpPr>
        <p:spPr>
          <a:xfrm>
            <a:off x="838200" y="1587751"/>
            <a:ext cx="10515600" cy="4351338"/>
          </a:xfrm>
        </p:spPr>
        <p:txBody>
          <a:bodyPr>
            <a:normAutofit/>
          </a:bodyPr>
          <a:lstStyle/>
          <a:p>
            <a:pPr lvl="0"/>
            <a:r>
              <a:rPr lang="de-DE" sz="2400" dirty="0"/>
              <a:t>Genetische Vielfalt bildet die Grundlage von Sortenvielfalt </a:t>
            </a:r>
          </a:p>
          <a:p>
            <a:pPr lvl="0"/>
            <a:r>
              <a:rPr lang="de-DE" sz="2400" dirty="0"/>
              <a:t>Vielfalt im Boden fördert Bodenfruchtbarkeit und -stabilität</a:t>
            </a:r>
          </a:p>
          <a:p>
            <a:pPr lvl="0"/>
            <a:r>
              <a:rPr lang="de-DE" sz="2400" dirty="0"/>
              <a:t>Bestäubung sichert den Ertrag</a:t>
            </a:r>
          </a:p>
          <a:p>
            <a:pPr lvl="0"/>
            <a:r>
              <a:rPr lang="de-DE" sz="2400" dirty="0"/>
              <a:t>Regionale Identität</a:t>
            </a:r>
          </a:p>
          <a:p>
            <a:pPr lvl="0"/>
            <a:endParaRPr lang="de-DE" sz="2400" dirty="0"/>
          </a:p>
        </p:txBody>
      </p:sp>
      <p:pic>
        <p:nvPicPr>
          <p:cNvPr id="6" name="Grafik 5">
            <a:extLst>
              <a:ext uri="{FF2B5EF4-FFF2-40B4-BE49-F238E27FC236}">
                <a16:creationId xmlns:a16="http://schemas.microsoft.com/office/drawing/2014/main" id="{7DA4B763-4EB9-45CE-A535-5F28AE508674}"/>
              </a:ext>
            </a:extLst>
          </p:cNvPr>
          <p:cNvPicPr>
            <a:picLocks noChangeAspect="1"/>
          </p:cNvPicPr>
          <p:nvPr/>
        </p:nvPicPr>
        <p:blipFill>
          <a:blip r:embed="rId3"/>
          <a:stretch>
            <a:fillRect/>
          </a:stretch>
        </p:blipFill>
        <p:spPr>
          <a:xfrm>
            <a:off x="4258144" y="3679115"/>
            <a:ext cx="3165572" cy="2111412"/>
          </a:xfrm>
          <a:prstGeom prst="rect">
            <a:avLst/>
          </a:prstGeom>
        </p:spPr>
      </p:pic>
      <p:pic>
        <p:nvPicPr>
          <p:cNvPr id="8" name="Grafik 7">
            <a:extLst>
              <a:ext uri="{FF2B5EF4-FFF2-40B4-BE49-F238E27FC236}">
                <a16:creationId xmlns:a16="http://schemas.microsoft.com/office/drawing/2014/main" id="{E0E4C8D9-81C1-4BE2-AFF3-EC8B1888B94E}"/>
              </a:ext>
            </a:extLst>
          </p:cNvPr>
          <p:cNvPicPr>
            <a:picLocks noChangeAspect="1"/>
          </p:cNvPicPr>
          <p:nvPr/>
        </p:nvPicPr>
        <p:blipFill>
          <a:blip r:embed="rId4"/>
          <a:stretch>
            <a:fillRect/>
          </a:stretch>
        </p:blipFill>
        <p:spPr>
          <a:xfrm>
            <a:off x="7647454" y="3679115"/>
            <a:ext cx="3194628" cy="2129752"/>
          </a:xfrm>
          <a:prstGeom prst="rect">
            <a:avLst/>
          </a:prstGeom>
        </p:spPr>
      </p:pic>
      <p:sp>
        <p:nvSpPr>
          <p:cNvPr id="3" name="Rechteck 2">
            <a:extLst>
              <a:ext uri="{FF2B5EF4-FFF2-40B4-BE49-F238E27FC236}">
                <a16:creationId xmlns:a16="http://schemas.microsoft.com/office/drawing/2014/main" id="{21751710-439C-4584-A362-3BCBACACBE73}"/>
              </a:ext>
            </a:extLst>
          </p:cNvPr>
          <p:cNvSpPr/>
          <p:nvPr/>
        </p:nvSpPr>
        <p:spPr>
          <a:xfrm>
            <a:off x="838200" y="5799910"/>
            <a:ext cx="992579" cy="261610"/>
          </a:xfrm>
          <a:prstGeom prst="rect">
            <a:avLst/>
          </a:prstGeom>
        </p:spPr>
        <p:txBody>
          <a:bodyPr wrap="none">
            <a:spAutoFit/>
          </a:bodyPr>
          <a:lstStyle/>
          <a:p>
            <a:pPr lvl="0">
              <a:defRPr/>
            </a:pPr>
            <a:r>
              <a:rPr lang="de-DE" altLang="de-DE" sz="1100" dirty="0"/>
              <a:t>Äpfel, </a:t>
            </a:r>
            <a:r>
              <a:rPr lang="de-DE" altLang="de-DE" sz="1100" dirty="0" err="1"/>
              <a:t>pixabay</a:t>
            </a:r>
            <a:endParaRPr lang="de-DE" sz="1100" dirty="0"/>
          </a:p>
        </p:txBody>
      </p:sp>
      <p:sp>
        <p:nvSpPr>
          <p:cNvPr id="9" name="Rechteck 8">
            <a:extLst>
              <a:ext uri="{FF2B5EF4-FFF2-40B4-BE49-F238E27FC236}">
                <a16:creationId xmlns:a16="http://schemas.microsoft.com/office/drawing/2014/main" id="{C4F8B396-CCF4-4D5B-AE8E-BCA2576BA0F7}"/>
              </a:ext>
            </a:extLst>
          </p:cNvPr>
          <p:cNvSpPr/>
          <p:nvPr/>
        </p:nvSpPr>
        <p:spPr>
          <a:xfrm>
            <a:off x="7560791" y="5790527"/>
            <a:ext cx="1600118" cy="261610"/>
          </a:xfrm>
          <a:prstGeom prst="rect">
            <a:avLst/>
          </a:prstGeom>
        </p:spPr>
        <p:txBody>
          <a:bodyPr wrap="none">
            <a:spAutoFit/>
          </a:bodyPr>
          <a:lstStyle/>
          <a:p>
            <a:pPr lvl="0">
              <a:defRPr/>
            </a:pPr>
            <a:r>
              <a:rPr lang="de-DE" altLang="de-DE" sz="1100" dirty="0"/>
              <a:t>Biene und Blüte, </a:t>
            </a:r>
            <a:r>
              <a:rPr lang="de-DE" altLang="de-DE" sz="1100" dirty="0" err="1"/>
              <a:t>pixabay</a:t>
            </a:r>
            <a:endParaRPr lang="de-DE" sz="1100" dirty="0"/>
          </a:p>
        </p:txBody>
      </p:sp>
      <p:sp>
        <p:nvSpPr>
          <p:cNvPr id="10" name="Rechteck 9">
            <a:extLst>
              <a:ext uri="{FF2B5EF4-FFF2-40B4-BE49-F238E27FC236}">
                <a16:creationId xmlns:a16="http://schemas.microsoft.com/office/drawing/2014/main" id="{3FF1BAC6-E938-4561-95EC-02FFDFE2EA40}"/>
              </a:ext>
            </a:extLst>
          </p:cNvPr>
          <p:cNvSpPr/>
          <p:nvPr/>
        </p:nvSpPr>
        <p:spPr>
          <a:xfrm>
            <a:off x="4258144" y="5803175"/>
            <a:ext cx="2690160" cy="261610"/>
          </a:xfrm>
          <a:prstGeom prst="rect">
            <a:avLst/>
          </a:prstGeom>
        </p:spPr>
        <p:txBody>
          <a:bodyPr wrap="none">
            <a:spAutoFit/>
          </a:bodyPr>
          <a:lstStyle/>
          <a:p>
            <a:pPr lvl="0">
              <a:defRPr/>
            </a:pPr>
            <a:r>
              <a:rPr lang="de-DE" altLang="de-DE" sz="1100" dirty="0"/>
              <a:t>Reihenbegrünung, NABU Sachsen, Ina Ebert</a:t>
            </a:r>
            <a:endParaRPr lang="de-DE" sz="1100" dirty="0"/>
          </a:p>
        </p:txBody>
      </p:sp>
      <p:pic>
        <p:nvPicPr>
          <p:cNvPr id="7" name="Grafik 6">
            <a:extLst>
              <a:ext uri="{FF2B5EF4-FFF2-40B4-BE49-F238E27FC236}">
                <a16:creationId xmlns:a16="http://schemas.microsoft.com/office/drawing/2014/main" id="{0706BE76-2EDF-4B97-AFE4-A1862F0F575E}"/>
              </a:ext>
            </a:extLst>
          </p:cNvPr>
          <p:cNvPicPr>
            <a:picLocks noChangeAspect="1"/>
          </p:cNvPicPr>
          <p:nvPr/>
        </p:nvPicPr>
        <p:blipFill>
          <a:blip r:embed="rId5"/>
          <a:stretch>
            <a:fillRect/>
          </a:stretch>
        </p:blipFill>
        <p:spPr>
          <a:xfrm>
            <a:off x="838200" y="3718719"/>
            <a:ext cx="3117454" cy="2071808"/>
          </a:xfrm>
          <a:prstGeom prst="rect">
            <a:avLst/>
          </a:prstGeom>
        </p:spPr>
      </p:pic>
    </p:spTree>
    <p:extLst>
      <p:ext uri="{BB962C8B-B14F-4D97-AF65-F5344CB8AC3E}">
        <p14:creationId xmlns:p14="http://schemas.microsoft.com/office/powerpoint/2010/main" val="38475150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Gründe für Biodiversität im Obstbau</a:t>
            </a:r>
          </a:p>
        </p:txBody>
      </p:sp>
      <p:sp>
        <p:nvSpPr>
          <p:cNvPr id="3" name="Inhaltsplatzhalter 2"/>
          <p:cNvSpPr>
            <a:spLocks noGrp="1"/>
          </p:cNvSpPr>
          <p:nvPr>
            <p:ph idx="1"/>
          </p:nvPr>
        </p:nvSpPr>
        <p:spPr/>
        <p:txBody>
          <a:bodyPr/>
          <a:lstStyle/>
          <a:p>
            <a:pPr marL="0" indent="0">
              <a:buNone/>
            </a:pPr>
            <a:r>
              <a:rPr lang="de-DE" b="1" dirty="0"/>
              <a:t>Beispiel Sortenvielfalt:</a:t>
            </a:r>
            <a:endParaRPr lang="de-DE" dirty="0"/>
          </a:p>
          <a:p>
            <a:pPr marL="0" indent="0">
              <a:buNone/>
            </a:pPr>
            <a:r>
              <a:rPr lang="de-DE" dirty="0"/>
              <a:t>In der Obstgenbank des Julius Kühn-Institutes in Dresden-Pillnitz wachsen mehr als 800 Apfelsorten und auch viele Wildarten</a:t>
            </a:r>
          </a:p>
          <a:p>
            <a:pPr>
              <a:buFontTx/>
              <a:buChar char="-"/>
            </a:pPr>
            <a:r>
              <a:rPr lang="de-DE" dirty="0"/>
              <a:t>Wichtige Ressource für Resistenzen gegen Krankheiten und Schädlinge</a:t>
            </a:r>
          </a:p>
          <a:p>
            <a:pPr>
              <a:buFontTx/>
              <a:buChar char="-"/>
            </a:pPr>
            <a:r>
              <a:rPr lang="de-DE" dirty="0"/>
              <a:t> Kulturgut</a:t>
            </a:r>
          </a:p>
          <a:p>
            <a:pPr>
              <a:buFontTx/>
              <a:buChar char="-"/>
            </a:pPr>
            <a:r>
              <a:rPr lang="de-DE" dirty="0"/>
              <a:t> Geschmacksrichtungen</a:t>
            </a:r>
          </a:p>
          <a:p>
            <a:pPr marL="0" indent="0">
              <a:buNone/>
            </a:pPr>
            <a:r>
              <a:rPr lang="de-DE" dirty="0"/>
              <a:t> </a:t>
            </a:r>
          </a:p>
        </p:txBody>
      </p:sp>
      <p:sp>
        <p:nvSpPr>
          <p:cNvPr id="6" name="Rechteck 5">
            <a:extLst>
              <a:ext uri="{FF2B5EF4-FFF2-40B4-BE49-F238E27FC236}">
                <a16:creationId xmlns:a16="http://schemas.microsoft.com/office/drawing/2014/main" id="{06A9AC1A-639A-4313-99CC-D722CBBA318F}"/>
              </a:ext>
            </a:extLst>
          </p:cNvPr>
          <p:cNvSpPr/>
          <p:nvPr/>
        </p:nvSpPr>
        <p:spPr>
          <a:xfrm>
            <a:off x="8236346" y="5915353"/>
            <a:ext cx="992579" cy="261610"/>
          </a:xfrm>
          <a:prstGeom prst="rect">
            <a:avLst/>
          </a:prstGeom>
        </p:spPr>
        <p:txBody>
          <a:bodyPr wrap="none">
            <a:spAutoFit/>
          </a:bodyPr>
          <a:lstStyle/>
          <a:p>
            <a:pPr lvl="0">
              <a:defRPr/>
            </a:pPr>
            <a:r>
              <a:rPr lang="de-DE" altLang="de-DE" sz="1100" dirty="0"/>
              <a:t>Äpfel, </a:t>
            </a:r>
            <a:r>
              <a:rPr lang="de-DE" altLang="de-DE" sz="1100" dirty="0" err="1"/>
              <a:t>pixabay</a:t>
            </a:r>
            <a:endParaRPr lang="de-DE" sz="1100" dirty="0"/>
          </a:p>
        </p:txBody>
      </p:sp>
      <p:pic>
        <p:nvPicPr>
          <p:cNvPr id="7" name="Grafik 6">
            <a:extLst>
              <a:ext uri="{FF2B5EF4-FFF2-40B4-BE49-F238E27FC236}">
                <a16:creationId xmlns:a16="http://schemas.microsoft.com/office/drawing/2014/main" id="{C8AD9FF3-0751-44A1-A1EB-E6D1AF295E10}"/>
              </a:ext>
            </a:extLst>
          </p:cNvPr>
          <p:cNvPicPr>
            <a:picLocks noChangeAspect="1"/>
          </p:cNvPicPr>
          <p:nvPr/>
        </p:nvPicPr>
        <p:blipFill>
          <a:blip r:embed="rId3"/>
          <a:stretch>
            <a:fillRect/>
          </a:stretch>
        </p:blipFill>
        <p:spPr>
          <a:xfrm>
            <a:off x="8236346" y="3834162"/>
            <a:ext cx="3117454" cy="2071808"/>
          </a:xfrm>
          <a:prstGeom prst="rect">
            <a:avLst/>
          </a:prstGeom>
        </p:spPr>
      </p:pic>
    </p:spTree>
    <p:extLst>
      <p:ext uri="{BB962C8B-B14F-4D97-AF65-F5344CB8AC3E}">
        <p14:creationId xmlns:p14="http://schemas.microsoft.com/office/powerpoint/2010/main" val="3319501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pPr algn="ctr"/>
            <a:r>
              <a:rPr lang="de-DE" dirty="0"/>
              <a:t>FAZIT</a:t>
            </a:r>
          </a:p>
        </p:txBody>
      </p:sp>
      <p:pic>
        <p:nvPicPr>
          <p:cNvPr id="11" name="Inhaltsplatzhalter 10">
            <a:extLst>
              <a:ext uri="{FF2B5EF4-FFF2-40B4-BE49-F238E27FC236}">
                <a16:creationId xmlns:a16="http://schemas.microsoft.com/office/drawing/2014/main" id="{E44A1CB0-0ED1-4B1C-B9E4-DE2FE32A4E98}"/>
              </a:ext>
            </a:extLst>
          </p:cNvPr>
          <p:cNvPicPr>
            <a:picLocks noGrp="1" noChangeAspect="1"/>
          </p:cNvPicPr>
          <p:nvPr>
            <p:ph idx="1"/>
          </p:nvPr>
        </p:nvPicPr>
        <p:blipFill>
          <a:blip r:embed="rId3"/>
          <a:stretch>
            <a:fillRect/>
          </a:stretch>
        </p:blipFill>
        <p:spPr>
          <a:xfrm>
            <a:off x="3607617" y="2559258"/>
            <a:ext cx="4976765" cy="3304883"/>
          </a:xfrm>
          <a:prstGeom prst="rect">
            <a:avLst/>
          </a:prstGeom>
        </p:spPr>
      </p:pic>
      <p:grpSp>
        <p:nvGrpSpPr>
          <p:cNvPr id="4" name="Gruppieren 3">
            <a:extLst>
              <a:ext uri="{FF2B5EF4-FFF2-40B4-BE49-F238E27FC236}">
                <a16:creationId xmlns:a16="http://schemas.microsoft.com/office/drawing/2014/main" id="{B6D69B8D-6AD3-4086-B18B-810981DB277F}"/>
              </a:ext>
            </a:extLst>
          </p:cNvPr>
          <p:cNvGrpSpPr/>
          <p:nvPr/>
        </p:nvGrpSpPr>
        <p:grpSpPr>
          <a:xfrm rot="20914389">
            <a:off x="739817" y="462074"/>
            <a:ext cx="4669293" cy="2473804"/>
            <a:chOff x="996462" y="2640485"/>
            <a:chExt cx="2028092" cy="1251576"/>
          </a:xfrm>
          <a:solidFill>
            <a:schemeClr val="accent5"/>
          </a:solidFill>
        </p:grpSpPr>
        <p:sp>
          <p:nvSpPr>
            <p:cNvPr id="5" name="Ellipse 4">
              <a:extLst>
                <a:ext uri="{FF2B5EF4-FFF2-40B4-BE49-F238E27FC236}">
                  <a16:creationId xmlns:a16="http://schemas.microsoft.com/office/drawing/2014/main" id="{FCBDE575-AEFC-4CFC-9EF7-53F1BCD18CAA}"/>
                </a:ext>
              </a:extLst>
            </p:cNvPr>
            <p:cNvSpPr/>
            <p:nvPr/>
          </p:nvSpPr>
          <p:spPr>
            <a:xfrm>
              <a:off x="996462" y="2640485"/>
              <a:ext cx="2028092" cy="1251576"/>
            </a:xfrm>
            <a:prstGeom prst="ellipse">
              <a:avLst/>
            </a:prstGeom>
            <a:grp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700">
                <a:latin typeface="Arial" panose="020B0604020202020204" pitchFamily="34" charset="0"/>
                <a:cs typeface="Arial" panose="020B0604020202020204" pitchFamily="34" charset="0"/>
              </a:endParaRPr>
            </a:p>
          </p:txBody>
        </p:sp>
        <p:sp>
          <p:nvSpPr>
            <p:cNvPr id="6" name="Textfeld 5">
              <a:extLst>
                <a:ext uri="{FF2B5EF4-FFF2-40B4-BE49-F238E27FC236}">
                  <a16:creationId xmlns:a16="http://schemas.microsoft.com/office/drawing/2014/main" id="{BC91131E-BA4A-4638-870F-9E6AD3720EA0}"/>
                </a:ext>
              </a:extLst>
            </p:cNvPr>
            <p:cNvSpPr txBox="1"/>
            <p:nvPr/>
          </p:nvSpPr>
          <p:spPr>
            <a:xfrm>
              <a:off x="1260518" y="2852432"/>
              <a:ext cx="1498192" cy="794141"/>
            </a:xfrm>
            <a:prstGeom prst="rect">
              <a:avLst/>
            </a:prstGeom>
            <a:grpFill/>
          </p:spPr>
          <p:txBody>
            <a:bodyPr wrap="square" rtlCol="0">
              <a:spAutoFit/>
            </a:bodyPr>
            <a:lstStyle/>
            <a:p>
              <a:pPr algn="ctr"/>
              <a:r>
                <a:rPr lang="de-DE" sz="3200" dirty="0">
                  <a:latin typeface="Arial" panose="020B0604020202020204" pitchFamily="34" charset="0"/>
                  <a:cs typeface="Arial" panose="020B0604020202020204" pitchFamily="34" charset="0"/>
                </a:rPr>
                <a:t>Landwirtschaft braucht Biodiversität</a:t>
              </a:r>
              <a:endParaRPr lang="de-DE" sz="3200" dirty="0">
                <a:solidFill>
                  <a:schemeClr val="accent1">
                    <a:lumMod val="50000"/>
                  </a:schemeClr>
                </a:solidFill>
                <a:latin typeface="Arial" panose="020B0604020202020204" pitchFamily="34" charset="0"/>
                <a:cs typeface="Arial" panose="020B0604020202020204" pitchFamily="34" charset="0"/>
              </a:endParaRPr>
            </a:p>
          </p:txBody>
        </p:sp>
      </p:grpSp>
      <p:grpSp>
        <p:nvGrpSpPr>
          <p:cNvPr id="7" name="Gruppieren 6">
            <a:extLst>
              <a:ext uri="{FF2B5EF4-FFF2-40B4-BE49-F238E27FC236}">
                <a16:creationId xmlns:a16="http://schemas.microsoft.com/office/drawing/2014/main" id="{D4C7AD9B-2EEA-4B57-B448-0F498C55BF0E}"/>
              </a:ext>
            </a:extLst>
          </p:cNvPr>
          <p:cNvGrpSpPr/>
          <p:nvPr/>
        </p:nvGrpSpPr>
        <p:grpSpPr>
          <a:xfrm rot="954626">
            <a:off x="7180289" y="540686"/>
            <a:ext cx="4277261" cy="2379891"/>
            <a:chOff x="988258" y="2673212"/>
            <a:chExt cx="2028092" cy="1251576"/>
          </a:xfrm>
          <a:solidFill>
            <a:schemeClr val="accent5"/>
          </a:solidFill>
        </p:grpSpPr>
        <p:sp>
          <p:nvSpPr>
            <p:cNvPr id="8" name="Ellipse 7">
              <a:extLst>
                <a:ext uri="{FF2B5EF4-FFF2-40B4-BE49-F238E27FC236}">
                  <a16:creationId xmlns:a16="http://schemas.microsoft.com/office/drawing/2014/main" id="{91CDFA4D-E1C5-4548-9EA2-5DA9F9DB6621}"/>
                </a:ext>
              </a:extLst>
            </p:cNvPr>
            <p:cNvSpPr/>
            <p:nvPr/>
          </p:nvSpPr>
          <p:spPr>
            <a:xfrm>
              <a:off x="988258" y="2673212"/>
              <a:ext cx="2028092" cy="1251576"/>
            </a:xfrm>
            <a:prstGeom prst="ellipse">
              <a:avLst/>
            </a:prstGeom>
            <a:grp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700">
                <a:latin typeface="Arial" panose="020B0604020202020204" pitchFamily="34" charset="0"/>
                <a:cs typeface="Arial" panose="020B0604020202020204" pitchFamily="34" charset="0"/>
              </a:endParaRPr>
            </a:p>
          </p:txBody>
        </p:sp>
        <p:sp>
          <p:nvSpPr>
            <p:cNvPr id="9" name="Textfeld 8">
              <a:extLst>
                <a:ext uri="{FF2B5EF4-FFF2-40B4-BE49-F238E27FC236}">
                  <a16:creationId xmlns:a16="http://schemas.microsoft.com/office/drawing/2014/main" id="{29D17410-BFBA-410B-9288-F72792211548}"/>
                </a:ext>
              </a:extLst>
            </p:cNvPr>
            <p:cNvSpPr txBox="1"/>
            <p:nvPr/>
          </p:nvSpPr>
          <p:spPr>
            <a:xfrm rot="21597618">
              <a:off x="1260518" y="2836764"/>
              <a:ext cx="1498192" cy="825478"/>
            </a:xfrm>
            <a:prstGeom prst="rect">
              <a:avLst/>
            </a:prstGeom>
            <a:noFill/>
            <a:ln>
              <a:noFill/>
            </a:ln>
          </p:spPr>
          <p:txBody>
            <a:bodyPr wrap="square" rtlCol="0">
              <a:spAutoFit/>
            </a:bodyPr>
            <a:lstStyle/>
            <a:p>
              <a:pPr algn="ctr"/>
              <a:r>
                <a:rPr lang="de-DE" sz="3200" dirty="0">
                  <a:latin typeface="Arial" panose="020B0604020202020204" pitchFamily="34" charset="0"/>
                  <a:cs typeface="Arial" panose="020B0604020202020204" pitchFamily="34" charset="0"/>
                </a:rPr>
                <a:t>Biodiversität braucht Landwirtschaft</a:t>
              </a:r>
            </a:p>
          </p:txBody>
        </p:sp>
      </p:grpSp>
      <p:sp>
        <p:nvSpPr>
          <p:cNvPr id="10" name="Rechteck 9">
            <a:extLst>
              <a:ext uri="{FF2B5EF4-FFF2-40B4-BE49-F238E27FC236}">
                <a16:creationId xmlns:a16="http://schemas.microsoft.com/office/drawing/2014/main" id="{DD471E9F-2FA9-49B1-BDFA-C0B764C8A828}"/>
              </a:ext>
            </a:extLst>
          </p:cNvPr>
          <p:cNvSpPr/>
          <p:nvPr/>
        </p:nvSpPr>
        <p:spPr>
          <a:xfrm>
            <a:off x="5013010" y="5864141"/>
            <a:ext cx="2165978" cy="261610"/>
          </a:xfrm>
          <a:prstGeom prst="rect">
            <a:avLst/>
          </a:prstGeom>
        </p:spPr>
        <p:txBody>
          <a:bodyPr wrap="none">
            <a:spAutoFit/>
          </a:bodyPr>
          <a:lstStyle/>
          <a:p>
            <a:pPr lvl="0">
              <a:defRPr/>
            </a:pPr>
            <a:r>
              <a:rPr lang="de-DE" altLang="de-DE" sz="1100" dirty="0"/>
              <a:t>Pelzbiene auf </a:t>
            </a:r>
            <a:r>
              <a:rPr lang="de-DE" altLang="de-DE" sz="1100" dirty="0" err="1"/>
              <a:t>Aroniablüte</a:t>
            </a:r>
            <a:r>
              <a:rPr lang="de-DE" altLang="de-DE" sz="1100" dirty="0"/>
              <a:t>, </a:t>
            </a:r>
            <a:r>
              <a:rPr lang="de-DE" altLang="de-DE" sz="1100" dirty="0" err="1"/>
              <a:t>pixabay</a:t>
            </a:r>
            <a:endParaRPr lang="de-DE" sz="1100" dirty="0"/>
          </a:p>
        </p:txBody>
      </p:sp>
    </p:spTree>
    <p:extLst>
      <p:ext uri="{BB962C8B-B14F-4D97-AF65-F5344CB8AC3E}">
        <p14:creationId xmlns:p14="http://schemas.microsoft.com/office/powerpoint/2010/main" val="2385273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Sowohl die Kunden…</a:t>
            </a:r>
          </a:p>
        </p:txBody>
      </p:sp>
      <p:sp>
        <p:nvSpPr>
          <p:cNvPr id="3" name="Inhaltsplatzhalter 2"/>
          <p:cNvSpPr>
            <a:spLocks noGrp="1"/>
          </p:cNvSpPr>
          <p:nvPr>
            <p:ph idx="1"/>
          </p:nvPr>
        </p:nvSpPr>
        <p:spPr>
          <a:xfrm>
            <a:off x="652920" y="1502600"/>
            <a:ext cx="10515600" cy="4351338"/>
          </a:xfrm>
        </p:spPr>
        <p:txBody>
          <a:bodyPr>
            <a:normAutofit/>
          </a:bodyPr>
          <a:lstStyle/>
          <a:p>
            <a:pPr marL="0" indent="0">
              <a:buNone/>
            </a:pPr>
            <a:endParaRPr lang="de-DE" dirty="0"/>
          </a:p>
          <a:p>
            <a:pPr marL="0" indent="0">
              <a:buNone/>
            </a:pPr>
            <a:endParaRPr lang="de-DE" dirty="0"/>
          </a:p>
        </p:txBody>
      </p:sp>
      <p:sp>
        <p:nvSpPr>
          <p:cNvPr id="4" name="Rechteck 3">
            <a:extLst>
              <a:ext uri="{FF2B5EF4-FFF2-40B4-BE49-F238E27FC236}">
                <a16:creationId xmlns:a16="http://schemas.microsoft.com/office/drawing/2014/main" id="{A762F5A6-7EB7-4022-9BA9-3A01E5870A7D}"/>
              </a:ext>
            </a:extLst>
          </p:cNvPr>
          <p:cNvSpPr/>
          <p:nvPr/>
        </p:nvSpPr>
        <p:spPr>
          <a:xfrm>
            <a:off x="838200" y="1818767"/>
            <a:ext cx="7781682" cy="954107"/>
          </a:xfrm>
          <a:prstGeom prst="rect">
            <a:avLst/>
          </a:prstGeom>
        </p:spPr>
        <p:txBody>
          <a:bodyPr wrap="none">
            <a:spAutoFit/>
          </a:bodyPr>
          <a:lstStyle/>
          <a:p>
            <a:r>
              <a:rPr lang="de-DE" sz="2800" dirty="0"/>
              <a:t>UEBT </a:t>
            </a:r>
            <a:r>
              <a:rPr lang="de-DE" sz="2800" dirty="0" err="1"/>
              <a:t>Biodiversity</a:t>
            </a:r>
            <a:r>
              <a:rPr lang="de-DE" sz="2800" dirty="0"/>
              <a:t> Barometer 2017, Kundenumfrage:</a:t>
            </a:r>
          </a:p>
          <a:p>
            <a:endParaRPr lang="de-DE" sz="2800" dirty="0"/>
          </a:p>
        </p:txBody>
      </p:sp>
      <p:sp>
        <p:nvSpPr>
          <p:cNvPr id="5" name="Rechteck 4">
            <a:extLst>
              <a:ext uri="{FF2B5EF4-FFF2-40B4-BE49-F238E27FC236}">
                <a16:creationId xmlns:a16="http://schemas.microsoft.com/office/drawing/2014/main" id="{48F02F26-E2FE-49A9-A610-FC84585E9CCA}"/>
              </a:ext>
            </a:extLst>
          </p:cNvPr>
          <p:cNvSpPr/>
          <p:nvPr/>
        </p:nvSpPr>
        <p:spPr>
          <a:xfrm>
            <a:off x="6787448" y="3416747"/>
            <a:ext cx="4303059" cy="2103825"/>
          </a:xfrm>
          <a:prstGeom prst="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2400" dirty="0">
                <a:solidFill>
                  <a:schemeClr val="tx2">
                    <a:lumMod val="50000"/>
                  </a:schemeClr>
                </a:solidFill>
                <a:cs typeface="Arial" panose="020B0604020202020204" pitchFamily="34" charset="0"/>
              </a:rPr>
              <a:t>„Unternehmen haben eine moralische Verpflichtung, sicherzustellen, dass sie eine positive Wirkung auf ihre Umwelt haben“</a:t>
            </a:r>
          </a:p>
        </p:txBody>
      </p:sp>
      <p:sp>
        <p:nvSpPr>
          <p:cNvPr id="6" name="Rechteck 5">
            <a:extLst>
              <a:ext uri="{FF2B5EF4-FFF2-40B4-BE49-F238E27FC236}">
                <a16:creationId xmlns:a16="http://schemas.microsoft.com/office/drawing/2014/main" id="{BF014585-F9B0-4A8C-987D-F2D8C7B1F18F}"/>
              </a:ext>
            </a:extLst>
          </p:cNvPr>
          <p:cNvSpPr/>
          <p:nvPr/>
        </p:nvSpPr>
        <p:spPr>
          <a:xfrm>
            <a:off x="6787448" y="5609076"/>
            <a:ext cx="720069" cy="461665"/>
          </a:xfrm>
          <a:prstGeom prst="rect">
            <a:avLst/>
          </a:prstGeom>
        </p:spPr>
        <p:txBody>
          <a:bodyPr wrap="none">
            <a:spAutoFit/>
          </a:bodyPr>
          <a:lstStyle/>
          <a:p>
            <a:pPr algn="r"/>
            <a:r>
              <a:rPr lang="de-DE" sz="2400" b="1" dirty="0">
                <a:solidFill>
                  <a:schemeClr val="tx2">
                    <a:lumMod val="50000"/>
                  </a:schemeClr>
                </a:solidFill>
                <a:cs typeface="Arial" panose="020B0604020202020204" pitchFamily="34" charset="0"/>
              </a:rPr>
              <a:t>79%</a:t>
            </a:r>
          </a:p>
        </p:txBody>
      </p:sp>
      <p:sp>
        <p:nvSpPr>
          <p:cNvPr id="7" name="Rechteck 6">
            <a:extLst>
              <a:ext uri="{FF2B5EF4-FFF2-40B4-BE49-F238E27FC236}">
                <a16:creationId xmlns:a16="http://schemas.microsoft.com/office/drawing/2014/main" id="{6D53DD4F-8D39-47F2-A96B-56DDFBCED96C}"/>
              </a:ext>
            </a:extLst>
          </p:cNvPr>
          <p:cNvSpPr/>
          <p:nvPr/>
        </p:nvSpPr>
        <p:spPr>
          <a:xfrm>
            <a:off x="1023480" y="2539971"/>
            <a:ext cx="4381074" cy="2103826"/>
          </a:xfrm>
          <a:prstGeom prst="rect">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2400" dirty="0">
                <a:solidFill>
                  <a:schemeClr val="tx2">
                    <a:lumMod val="50000"/>
                  </a:schemeClr>
                </a:solidFill>
                <a:cs typeface="Arial" panose="020B0604020202020204" pitchFamily="34" charset="0"/>
              </a:rPr>
              <a:t>„Es gibt mir ein gutes Gefühl, wenn ich ein Produkt kaufe, das den Menschen und die biologische Vielfalt respektiert“</a:t>
            </a:r>
          </a:p>
        </p:txBody>
      </p:sp>
      <p:sp>
        <p:nvSpPr>
          <p:cNvPr id="8" name="Rechteck 7">
            <a:extLst>
              <a:ext uri="{FF2B5EF4-FFF2-40B4-BE49-F238E27FC236}">
                <a16:creationId xmlns:a16="http://schemas.microsoft.com/office/drawing/2014/main" id="{11D60353-6968-459C-8673-E04C2D768A13}"/>
              </a:ext>
            </a:extLst>
          </p:cNvPr>
          <p:cNvSpPr/>
          <p:nvPr/>
        </p:nvSpPr>
        <p:spPr>
          <a:xfrm>
            <a:off x="4741184" y="4626702"/>
            <a:ext cx="720069" cy="461665"/>
          </a:xfrm>
          <a:prstGeom prst="rect">
            <a:avLst/>
          </a:prstGeom>
        </p:spPr>
        <p:txBody>
          <a:bodyPr wrap="none">
            <a:spAutoFit/>
          </a:bodyPr>
          <a:lstStyle/>
          <a:p>
            <a:pPr algn="r"/>
            <a:r>
              <a:rPr lang="de-DE" sz="2400" b="1" dirty="0">
                <a:solidFill>
                  <a:schemeClr val="tx2">
                    <a:lumMod val="50000"/>
                  </a:schemeClr>
                </a:solidFill>
                <a:cs typeface="Arial" panose="020B0604020202020204" pitchFamily="34" charset="0"/>
              </a:rPr>
              <a:t>73%</a:t>
            </a:r>
          </a:p>
        </p:txBody>
      </p:sp>
    </p:spTree>
    <p:extLst>
      <p:ext uri="{BB962C8B-B14F-4D97-AF65-F5344CB8AC3E}">
        <p14:creationId xmlns:p14="http://schemas.microsoft.com/office/powerpoint/2010/main" val="1991837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…als auch der Handel beginnen zu reagieren</a:t>
            </a:r>
          </a:p>
        </p:txBody>
      </p:sp>
      <p:sp>
        <p:nvSpPr>
          <p:cNvPr id="3" name="Inhaltsplatzhalter 2"/>
          <p:cNvSpPr>
            <a:spLocks noGrp="1"/>
          </p:cNvSpPr>
          <p:nvPr>
            <p:ph idx="1"/>
          </p:nvPr>
        </p:nvSpPr>
        <p:spPr>
          <a:xfrm>
            <a:off x="838200" y="1862024"/>
            <a:ext cx="10515600" cy="4351338"/>
          </a:xfrm>
        </p:spPr>
        <p:txBody>
          <a:bodyPr>
            <a:normAutofit fontScale="92500" lnSpcReduction="20000"/>
          </a:bodyPr>
          <a:lstStyle/>
          <a:p>
            <a:endParaRPr lang="de-DE" dirty="0"/>
          </a:p>
          <a:p>
            <a:endParaRPr lang="de-DE" dirty="0"/>
          </a:p>
          <a:p>
            <a:endParaRPr lang="de-DE" dirty="0"/>
          </a:p>
          <a:p>
            <a:endParaRPr lang="de-DE" dirty="0"/>
          </a:p>
          <a:p>
            <a:endParaRPr lang="de-DE" dirty="0"/>
          </a:p>
          <a:p>
            <a:endParaRPr lang="de-DE" dirty="0"/>
          </a:p>
          <a:p>
            <a:endParaRPr lang="de-DE" dirty="0"/>
          </a:p>
          <a:p>
            <a:endParaRPr lang="de-DE" dirty="0"/>
          </a:p>
          <a:p>
            <a:pPr marL="0" indent="0">
              <a:buNone/>
            </a:pPr>
            <a:endParaRPr lang="de-DE" sz="1800" dirty="0"/>
          </a:p>
          <a:p>
            <a:pPr marL="0" indent="0">
              <a:buNone/>
            </a:pPr>
            <a:endParaRPr lang="de-DE" sz="1800" dirty="0"/>
          </a:p>
          <a:p>
            <a:pPr marL="0" indent="0">
              <a:spcBef>
                <a:spcPts val="0"/>
              </a:spcBef>
              <a:buNone/>
            </a:pPr>
            <a:endParaRPr lang="de-DE" sz="1800" dirty="0"/>
          </a:p>
          <a:p>
            <a:pPr marL="0" indent="0">
              <a:spcBef>
                <a:spcPts val="0"/>
              </a:spcBef>
              <a:buNone/>
            </a:pPr>
            <a:r>
              <a:rPr lang="de-DE" sz="1800" dirty="0"/>
              <a:t>* z.B. Apfel-</a:t>
            </a:r>
            <a:r>
              <a:rPr lang="de-DE" sz="1800" dirty="0" err="1"/>
              <a:t>ProPlanet</a:t>
            </a:r>
            <a:r>
              <a:rPr lang="de-DE" sz="1800" dirty="0"/>
              <a:t>-Projekt</a:t>
            </a:r>
          </a:p>
        </p:txBody>
      </p:sp>
      <p:pic>
        <p:nvPicPr>
          <p:cNvPr id="4" name="Grafik 3">
            <a:extLst>
              <a:ext uri="{FF2B5EF4-FFF2-40B4-BE49-F238E27FC236}">
                <a16:creationId xmlns:a16="http://schemas.microsoft.com/office/drawing/2014/main" id="{8F77F294-6C18-409B-A7E8-40AC8DE209A6}"/>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465311" y="5501310"/>
            <a:ext cx="1446950" cy="494527"/>
          </a:xfrm>
          <a:prstGeom prst="rect">
            <a:avLst/>
          </a:prstGeom>
        </p:spPr>
      </p:pic>
      <p:pic>
        <p:nvPicPr>
          <p:cNvPr id="5" name="Picture 7" descr="Z:\_LOGOS\ANDERE\Alb-Gold.jpg">
            <a:extLst>
              <a:ext uri="{FF2B5EF4-FFF2-40B4-BE49-F238E27FC236}">
                <a16:creationId xmlns:a16="http://schemas.microsoft.com/office/drawing/2014/main" id="{379DEAD8-574C-4A27-AF0B-00E38C80DAB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4423" y="3212003"/>
            <a:ext cx="1778842" cy="1037659"/>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5">
            <a:extLst>
              <a:ext uri="{FF2B5EF4-FFF2-40B4-BE49-F238E27FC236}">
                <a16:creationId xmlns:a16="http://schemas.microsoft.com/office/drawing/2014/main" id="{676AE8F9-2B25-446D-B59E-25B2D107D23D}"/>
              </a:ext>
            </a:extLst>
          </p:cNvPr>
          <p:cNvPicPr>
            <a:picLocks noChangeAspect="1"/>
          </p:cNvPicPr>
          <p:nvPr/>
        </p:nvPicPr>
        <p:blipFill rotWithShape="1">
          <a:blip r:embed="rId5" cstate="email">
            <a:extLst>
              <a:ext uri="{28A0092B-C50C-407E-A947-70E740481C1C}">
                <a14:useLocalDpi xmlns:a14="http://schemas.microsoft.com/office/drawing/2010/main" val="0"/>
              </a:ext>
            </a:extLst>
          </a:blip>
          <a:srcRect r="20301"/>
          <a:stretch/>
        </p:blipFill>
        <p:spPr>
          <a:xfrm>
            <a:off x="9299291" y="4126025"/>
            <a:ext cx="1140311" cy="855445"/>
          </a:xfrm>
          <a:prstGeom prst="rect">
            <a:avLst/>
          </a:prstGeom>
        </p:spPr>
      </p:pic>
      <p:sp>
        <p:nvSpPr>
          <p:cNvPr id="7" name="Rechteck 6">
            <a:extLst>
              <a:ext uri="{FF2B5EF4-FFF2-40B4-BE49-F238E27FC236}">
                <a16:creationId xmlns:a16="http://schemas.microsoft.com/office/drawing/2014/main" id="{E10B6E89-A993-4D9A-ADB1-C763D715BC80}"/>
              </a:ext>
            </a:extLst>
          </p:cNvPr>
          <p:cNvSpPr/>
          <p:nvPr/>
        </p:nvSpPr>
        <p:spPr>
          <a:xfrm>
            <a:off x="8398990" y="1825626"/>
            <a:ext cx="2799721" cy="2165462"/>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de-DE" sz="2000" dirty="0">
                <a:solidFill>
                  <a:schemeClr val="tx2">
                    <a:lumMod val="50000"/>
                  </a:schemeClr>
                </a:solidFill>
                <a:cs typeface="Arial" panose="020B0604020202020204" pitchFamily="34" charset="0"/>
              </a:rPr>
              <a:t>„Für Unternehmen ist der Fall Schutz der biologischen Vielfalt ganz einfach. Ohne Biodiversität gibt es kein Geschäft.“</a:t>
            </a:r>
          </a:p>
        </p:txBody>
      </p:sp>
      <p:sp>
        <p:nvSpPr>
          <p:cNvPr id="8" name="Rechteck 7">
            <a:extLst>
              <a:ext uri="{FF2B5EF4-FFF2-40B4-BE49-F238E27FC236}">
                <a16:creationId xmlns:a16="http://schemas.microsoft.com/office/drawing/2014/main" id="{6E8B8743-075A-41FF-B71A-5E94AE64765C}"/>
              </a:ext>
            </a:extLst>
          </p:cNvPr>
          <p:cNvSpPr/>
          <p:nvPr/>
        </p:nvSpPr>
        <p:spPr>
          <a:xfrm>
            <a:off x="838200" y="1825625"/>
            <a:ext cx="3443344" cy="1325563"/>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dirty="0">
                <a:solidFill>
                  <a:schemeClr val="tx2">
                    <a:lumMod val="50000"/>
                  </a:schemeClr>
                </a:solidFill>
                <a:cs typeface="Arial" panose="020B0604020202020204" pitchFamily="34" charset="0"/>
              </a:rPr>
              <a:t>"</a:t>
            </a:r>
            <a:r>
              <a:rPr lang="de-DE" sz="2000" dirty="0">
                <a:solidFill>
                  <a:schemeClr val="tx2">
                    <a:lumMod val="50000"/>
                  </a:schemeClr>
                </a:solidFill>
                <a:cs typeface="Arial" panose="020B0604020202020204" pitchFamily="34" charset="0"/>
              </a:rPr>
              <a:t>Für ALB-GOLD ist der Erhalt der Biodiversität eine der zentralen Herausforderungen unserer Gesellschaft</a:t>
            </a:r>
            <a:r>
              <a:rPr lang="en-GB" sz="2000" dirty="0">
                <a:solidFill>
                  <a:schemeClr val="tx2">
                    <a:lumMod val="50000"/>
                  </a:schemeClr>
                </a:solidFill>
                <a:cs typeface="Arial" panose="020B0604020202020204" pitchFamily="34" charset="0"/>
              </a:rPr>
              <a:t>."</a:t>
            </a:r>
            <a:endParaRPr lang="de-DE" sz="2000" dirty="0">
              <a:solidFill>
                <a:schemeClr val="tx2">
                  <a:lumMod val="50000"/>
                </a:schemeClr>
              </a:solidFill>
              <a:cs typeface="Arial" panose="020B0604020202020204" pitchFamily="34" charset="0"/>
            </a:endParaRPr>
          </a:p>
        </p:txBody>
      </p:sp>
      <p:sp>
        <p:nvSpPr>
          <p:cNvPr id="9" name="Rechteck 8">
            <a:extLst>
              <a:ext uri="{FF2B5EF4-FFF2-40B4-BE49-F238E27FC236}">
                <a16:creationId xmlns:a16="http://schemas.microsoft.com/office/drawing/2014/main" id="{3B8693CF-E3C1-4701-AE81-A9690ACF27CC}"/>
              </a:ext>
            </a:extLst>
          </p:cNvPr>
          <p:cNvSpPr/>
          <p:nvPr/>
        </p:nvSpPr>
        <p:spPr>
          <a:xfrm>
            <a:off x="4467114" y="2755203"/>
            <a:ext cx="3443344" cy="2564981"/>
          </a:xfrm>
          <a:prstGeom prst="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dirty="0">
                <a:solidFill>
                  <a:schemeClr val="tx2">
                    <a:lumMod val="50000"/>
                  </a:schemeClr>
                </a:solidFill>
                <a:cs typeface="Arial" panose="020B0604020202020204" pitchFamily="34" charset="0"/>
              </a:rPr>
              <a:t>„</a:t>
            </a:r>
            <a:r>
              <a:rPr lang="de-DE" sz="2000" dirty="0">
                <a:solidFill>
                  <a:schemeClr val="tx2">
                    <a:lumMod val="50000"/>
                  </a:schemeClr>
                </a:solidFill>
                <a:cs typeface="Arial" panose="020B0604020202020204" pitchFamily="34" charset="0"/>
              </a:rPr>
              <a:t>Unsere Projekte* zeigen</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dass</a:t>
            </a:r>
            <a:r>
              <a:rPr lang="en-GB" sz="2000" dirty="0">
                <a:solidFill>
                  <a:schemeClr val="tx2">
                    <a:lumMod val="50000"/>
                  </a:schemeClr>
                </a:solidFill>
                <a:cs typeface="Arial" panose="020B0604020202020204" pitchFamily="34" charset="0"/>
              </a:rPr>
              <a:t> der Dialog und die </a:t>
            </a:r>
            <a:r>
              <a:rPr lang="en-GB" sz="2000" dirty="0" err="1">
                <a:solidFill>
                  <a:schemeClr val="tx2">
                    <a:lumMod val="50000"/>
                  </a:schemeClr>
                </a:solidFill>
                <a:cs typeface="Arial" panose="020B0604020202020204" pitchFamily="34" charset="0"/>
              </a:rPr>
              <a:t>praktische</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Zusammenarbeit</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zwischen</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Naturschützern</a:t>
            </a:r>
            <a:r>
              <a:rPr lang="en-GB" sz="2000" dirty="0">
                <a:solidFill>
                  <a:schemeClr val="tx2">
                    <a:lumMod val="50000"/>
                  </a:schemeClr>
                </a:solidFill>
                <a:cs typeface="Arial" panose="020B0604020202020204" pitchFamily="34" charset="0"/>
              </a:rPr>
              <a:t> und </a:t>
            </a:r>
            <a:r>
              <a:rPr lang="en-GB" sz="2000" dirty="0" err="1">
                <a:solidFill>
                  <a:schemeClr val="tx2">
                    <a:lumMod val="50000"/>
                  </a:schemeClr>
                </a:solidFill>
                <a:cs typeface="Arial" panose="020B0604020202020204" pitchFamily="34" charset="0"/>
              </a:rPr>
              <a:t>Landwirten</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einen</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wertvollen</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Mehrwert</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für</a:t>
            </a:r>
            <a:r>
              <a:rPr lang="en-GB" sz="2000" dirty="0">
                <a:solidFill>
                  <a:schemeClr val="tx2">
                    <a:lumMod val="50000"/>
                  </a:schemeClr>
                </a:solidFill>
                <a:cs typeface="Arial" panose="020B0604020202020204" pitchFamily="34" charset="0"/>
              </a:rPr>
              <a:t> die </a:t>
            </a:r>
            <a:r>
              <a:rPr lang="en-GB" sz="2000" dirty="0" err="1">
                <a:solidFill>
                  <a:schemeClr val="tx2">
                    <a:lumMod val="50000"/>
                  </a:schemeClr>
                </a:solidFill>
                <a:cs typeface="Arial" panose="020B0604020202020204" pitchFamily="34" charset="0"/>
              </a:rPr>
              <a:t>Natur</a:t>
            </a:r>
            <a:r>
              <a:rPr lang="en-GB" sz="2000" dirty="0">
                <a:solidFill>
                  <a:schemeClr val="tx2">
                    <a:lumMod val="50000"/>
                  </a:schemeClr>
                </a:solidFill>
                <a:cs typeface="Arial" panose="020B0604020202020204" pitchFamily="34" charset="0"/>
              </a:rPr>
              <a:t>, die </a:t>
            </a:r>
            <a:r>
              <a:rPr lang="en-GB" sz="2000" dirty="0" err="1">
                <a:solidFill>
                  <a:schemeClr val="tx2">
                    <a:lumMod val="50000"/>
                  </a:schemeClr>
                </a:solidFill>
                <a:cs typeface="Arial" panose="020B0604020202020204" pitchFamily="34" charset="0"/>
              </a:rPr>
              <a:t>Anbauregion</a:t>
            </a:r>
            <a:r>
              <a:rPr lang="en-GB" sz="2000" dirty="0">
                <a:solidFill>
                  <a:schemeClr val="tx2">
                    <a:lumMod val="50000"/>
                  </a:schemeClr>
                </a:solidFill>
                <a:cs typeface="Arial" panose="020B0604020202020204" pitchFamily="34" charset="0"/>
              </a:rPr>
              <a:t> und </a:t>
            </a:r>
            <a:r>
              <a:rPr lang="en-GB" sz="2000" dirty="0" err="1">
                <a:solidFill>
                  <a:schemeClr val="tx2">
                    <a:lumMod val="50000"/>
                  </a:schemeClr>
                </a:solidFill>
                <a:cs typeface="Arial" panose="020B0604020202020204" pitchFamily="34" charset="0"/>
              </a:rPr>
              <a:t>alle</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Beteiligten</a:t>
            </a:r>
            <a:r>
              <a:rPr lang="en-GB" sz="2000" dirty="0">
                <a:solidFill>
                  <a:schemeClr val="tx2">
                    <a:lumMod val="50000"/>
                  </a:schemeClr>
                </a:solidFill>
                <a:cs typeface="Arial" panose="020B0604020202020204" pitchFamily="34" charset="0"/>
              </a:rPr>
              <a:t> </a:t>
            </a:r>
            <a:r>
              <a:rPr lang="en-GB" sz="2000" dirty="0" err="1">
                <a:solidFill>
                  <a:schemeClr val="tx2">
                    <a:lumMod val="50000"/>
                  </a:schemeClr>
                </a:solidFill>
                <a:cs typeface="Arial" panose="020B0604020202020204" pitchFamily="34" charset="0"/>
              </a:rPr>
              <a:t>liefern</a:t>
            </a:r>
            <a:r>
              <a:rPr lang="en-GB" sz="2000" dirty="0">
                <a:solidFill>
                  <a:schemeClr val="tx2">
                    <a:lumMod val="50000"/>
                  </a:schemeClr>
                </a:solidFill>
                <a:cs typeface="Arial" panose="020B0604020202020204" pitchFamily="34" charset="0"/>
              </a:rPr>
              <a:t>.”</a:t>
            </a:r>
            <a:endParaRPr lang="de-DE" sz="2000" dirty="0">
              <a:solidFill>
                <a:schemeClr val="tx2">
                  <a:lumMod val="50000"/>
                </a:schemeClr>
              </a:solidFill>
              <a:cs typeface="Arial" panose="020B0604020202020204" pitchFamily="34" charset="0"/>
            </a:endParaRPr>
          </a:p>
        </p:txBody>
      </p:sp>
    </p:spTree>
    <p:extLst>
      <p:ext uri="{BB962C8B-B14F-4D97-AF65-F5344CB8AC3E}">
        <p14:creationId xmlns:p14="http://schemas.microsoft.com/office/powerpoint/2010/main" val="287280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53948" y="1482725"/>
            <a:ext cx="11085095" cy="4351338"/>
          </a:xfrm>
        </p:spPr>
        <p:txBody>
          <a:bodyPr>
            <a:normAutofit/>
          </a:bodyPr>
          <a:lstStyle/>
          <a:p>
            <a:pPr marL="0" indent="0" algn="ctr">
              <a:buNone/>
            </a:pPr>
            <a:r>
              <a:rPr lang="de-DE" sz="4400" dirty="0">
                <a:solidFill>
                  <a:srgbClr val="98C200"/>
                </a:solidFill>
                <a:ea typeface="+mj-ea"/>
                <a:cs typeface="+mj-cs"/>
              </a:rPr>
              <a:t>Kennen Sie positive Voraussetzungen, die der Erwerbsobstanbau bereits mitbringt, um die biologische Vielfalt zu fördern?</a:t>
            </a:r>
          </a:p>
        </p:txBody>
      </p:sp>
      <p:pic>
        <p:nvPicPr>
          <p:cNvPr id="4" name="Grafik 3">
            <a:extLst>
              <a:ext uri="{FF2B5EF4-FFF2-40B4-BE49-F238E27FC236}">
                <a16:creationId xmlns:a16="http://schemas.microsoft.com/office/drawing/2014/main" id="{93E550A4-740E-4F1A-AB68-526D7664F646}"/>
              </a:ext>
            </a:extLst>
          </p:cNvPr>
          <p:cNvPicPr>
            <a:picLocks noChangeAspect="1"/>
          </p:cNvPicPr>
          <p:nvPr/>
        </p:nvPicPr>
        <p:blipFill>
          <a:blip r:embed="rId3"/>
          <a:stretch>
            <a:fillRect/>
          </a:stretch>
        </p:blipFill>
        <p:spPr>
          <a:xfrm>
            <a:off x="5034455" y="4153162"/>
            <a:ext cx="2123090" cy="1592318"/>
          </a:xfrm>
          <a:prstGeom prst="rect">
            <a:avLst/>
          </a:prstGeom>
        </p:spPr>
      </p:pic>
      <p:sp>
        <p:nvSpPr>
          <p:cNvPr id="5" name="Textfeld 4">
            <a:extLst>
              <a:ext uri="{FF2B5EF4-FFF2-40B4-BE49-F238E27FC236}">
                <a16:creationId xmlns:a16="http://schemas.microsoft.com/office/drawing/2014/main" id="{97316E94-6D68-4C1A-9F0E-5E801B6BC41D}"/>
              </a:ext>
            </a:extLst>
          </p:cNvPr>
          <p:cNvSpPr txBox="1"/>
          <p:nvPr/>
        </p:nvSpPr>
        <p:spPr>
          <a:xfrm>
            <a:off x="6396496" y="5483870"/>
            <a:ext cx="623889" cy="261610"/>
          </a:xfrm>
          <a:prstGeom prst="rect">
            <a:avLst/>
          </a:prstGeom>
          <a:noFill/>
        </p:spPr>
        <p:txBody>
          <a:bodyPr wrap="none" rtlCol="0">
            <a:spAutoFit/>
          </a:bodyPr>
          <a:lstStyle/>
          <a:p>
            <a:r>
              <a:rPr lang="de-DE" sz="1100" dirty="0" err="1"/>
              <a:t>pixabay</a:t>
            </a:r>
            <a:endParaRPr lang="de-DE" sz="1100" dirty="0"/>
          </a:p>
        </p:txBody>
      </p:sp>
    </p:spTree>
    <p:extLst>
      <p:ext uri="{BB962C8B-B14F-4D97-AF65-F5344CB8AC3E}">
        <p14:creationId xmlns:p14="http://schemas.microsoft.com/office/powerpoint/2010/main" val="13264831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Potentiale des Erwerbsobstanbaus</a:t>
            </a:r>
          </a:p>
        </p:txBody>
      </p:sp>
      <p:sp>
        <p:nvSpPr>
          <p:cNvPr id="3" name="Inhaltsplatzhalter 2"/>
          <p:cNvSpPr>
            <a:spLocks noGrp="1"/>
          </p:cNvSpPr>
          <p:nvPr>
            <p:ph idx="1"/>
          </p:nvPr>
        </p:nvSpPr>
        <p:spPr>
          <a:xfrm>
            <a:off x="838199" y="1825625"/>
            <a:ext cx="11085095" cy="4351338"/>
          </a:xfrm>
        </p:spPr>
        <p:txBody>
          <a:bodyPr>
            <a:normAutofit/>
          </a:bodyPr>
          <a:lstStyle/>
          <a:p>
            <a:r>
              <a:rPr lang="de-DE" dirty="0"/>
              <a:t>Obstanlage stellt ein vielfältiges Habitat dar </a:t>
            </a:r>
          </a:p>
          <a:p>
            <a:pPr marL="457200" lvl="1" indent="0">
              <a:buNone/>
            </a:pPr>
            <a:r>
              <a:rPr lang="de-DE" sz="2800" dirty="0"/>
              <a:t>	Wertvolles Lebens-/Nahrungshabitat</a:t>
            </a:r>
          </a:p>
          <a:p>
            <a:pPr marL="0" indent="0">
              <a:buNone/>
            </a:pPr>
            <a:endParaRPr lang="de-DE" dirty="0"/>
          </a:p>
          <a:p>
            <a:pPr>
              <a:spcBef>
                <a:spcPts val="0"/>
              </a:spcBef>
            </a:pPr>
            <a:r>
              <a:rPr lang="de-DE" dirty="0"/>
              <a:t>Lange Standzeiten (15-25 Jahre) ohne extreme Strukturveränderungen </a:t>
            </a:r>
          </a:p>
          <a:p>
            <a:pPr marL="457200" lvl="1" indent="0">
              <a:buNone/>
            </a:pPr>
            <a:r>
              <a:rPr lang="de-DE" dirty="0">
                <a:sym typeface="Wingdings" panose="05000000000000000000" pitchFamily="2" charset="2"/>
              </a:rPr>
              <a:t>    	</a:t>
            </a:r>
            <a:r>
              <a:rPr lang="de-DE" sz="2800" dirty="0"/>
              <a:t>Rückzugsort, Nahrungs- und Nisthabitat </a:t>
            </a:r>
          </a:p>
          <a:p>
            <a:pPr marL="457200" lvl="1" indent="0">
              <a:buNone/>
            </a:pPr>
            <a:endParaRPr lang="de-DE" sz="2800" dirty="0"/>
          </a:p>
          <a:p>
            <a:pPr>
              <a:spcBef>
                <a:spcPts val="0"/>
              </a:spcBef>
            </a:pPr>
            <a:r>
              <a:rPr lang="de-DE" dirty="0"/>
              <a:t>Blühende Pflanzen in den Randstrukturen und Fahrgassen</a:t>
            </a:r>
          </a:p>
          <a:p>
            <a:pPr marL="457200" lvl="1" indent="0">
              <a:buNone/>
            </a:pPr>
            <a:r>
              <a:rPr lang="de-DE" dirty="0">
                <a:sym typeface="Wingdings" panose="05000000000000000000" pitchFamily="2" charset="2"/>
              </a:rPr>
              <a:t>    	</a:t>
            </a:r>
            <a:r>
              <a:rPr lang="de-DE" sz="2800" dirty="0">
                <a:sym typeface="Wingdings" panose="05000000000000000000" pitchFamily="2" charset="2"/>
              </a:rPr>
              <a:t>W</a:t>
            </a:r>
            <a:r>
              <a:rPr lang="de-DE" sz="2800" dirty="0"/>
              <a:t>ertvolle Nahrungsquelle für Bestäuber und viele Nützlinge </a:t>
            </a:r>
          </a:p>
          <a:p>
            <a:pPr marL="0" indent="0">
              <a:buNone/>
            </a:pPr>
            <a:endParaRPr lang="de-DE" dirty="0"/>
          </a:p>
        </p:txBody>
      </p:sp>
      <p:sp>
        <p:nvSpPr>
          <p:cNvPr id="5" name="Pfeil: nach rechts 4">
            <a:extLst>
              <a:ext uri="{FF2B5EF4-FFF2-40B4-BE49-F238E27FC236}">
                <a16:creationId xmlns:a16="http://schemas.microsoft.com/office/drawing/2014/main" id="{6592E2BF-7EEA-442E-86BB-6300A866B0A8}"/>
              </a:ext>
            </a:extLst>
          </p:cNvPr>
          <p:cNvSpPr/>
          <p:nvPr/>
        </p:nvSpPr>
        <p:spPr>
          <a:xfrm>
            <a:off x="1218160" y="3731815"/>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Pfeil: nach rechts 5">
            <a:extLst>
              <a:ext uri="{FF2B5EF4-FFF2-40B4-BE49-F238E27FC236}">
                <a16:creationId xmlns:a16="http://schemas.microsoft.com/office/drawing/2014/main" id="{81D14D01-7CE4-4593-8BD1-FCB808A5DAC1}"/>
              </a:ext>
            </a:extLst>
          </p:cNvPr>
          <p:cNvSpPr/>
          <p:nvPr/>
        </p:nvSpPr>
        <p:spPr>
          <a:xfrm>
            <a:off x="1218159" y="5003042"/>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Pfeil: nach rechts 6">
            <a:extLst>
              <a:ext uri="{FF2B5EF4-FFF2-40B4-BE49-F238E27FC236}">
                <a16:creationId xmlns:a16="http://schemas.microsoft.com/office/drawing/2014/main" id="{F8B8CE6A-44BB-4424-A18E-99F825DA661F}"/>
              </a:ext>
            </a:extLst>
          </p:cNvPr>
          <p:cNvSpPr/>
          <p:nvPr/>
        </p:nvSpPr>
        <p:spPr>
          <a:xfrm>
            <a:off x="1218161" y="2296439"/>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27118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Potentiale des Erwerbsobstanbaus</a:t>
            </a:r>
          </a:p>
        </p:txBody>
      </p:sp>
      <p:sp>
        <p:nvSpPr>
          <p:cNvPr id="3" name="Inhaltsplatzhalter 2"/>
          <p:cNvSpPr>
            <a:spLocks noGrp="1"/>
          </p:cNvSpPr>
          <p:nvPr>
            <p:ph idx="1"/>
          </p:nvPr>
        </p:nvSpPr>
        <p:spPr/>
        <p:txBody>
          <a:bodyPr>
            <a:normAutofit/>
          </a:bodyPr>
          <a:lstStyle/>
          <a:p>
            <a:r>
              <a:rPr lang="de-DE" dirty="0"/>
              <a:t>Unbewachsener Boden in der Baumreihe </a:t>
            </a:r>
          </a:p>
          <a:p>
            <a:pPr marL="457200" lvl="1" indent="0">
              <a:buNone/>
            </a:pPr>
            <a:r>
              <a:rPr lang="de-DE" dirty="0"/>
              <a:t>    	</a:t>
            </a:r>
            <a:r>
              <a:rPr lang="de-DE" sz="2800" dirty="0"/>
              <a:t>Wildbienen können dort ihre Nester anlegen</a:t>
            </a:r>
          </a:p>
          <a:p>
            <a:pPr marL="457200" lvl="1" indent="0">
              <a:buNone/>
            </a:pPr>
            <a:endParaRPr lang="de-DE" sz="2800" dirty="0"/>
          </a:p>
          <a:p>
            <a:pPr>
              <a:spcBef>
                <a:spcPts val="0"/>
              </a:spcBef>
            </a:pPr>
            <a:r>
              <a:rPr lang="de-DE" dirty="0"/>
              <a:t>Seltene und bedrohte Arten haben sich auf die Produktionstechniken des Erwerbsobstbaus spezialisiert</a:t>
            </a:r>
          </a:p>
          <a:p>
            <a:pPr marL="457200" lvl="1" indent="0">
              <a:buNone/>
            </a:pPr>
            <a:r>
              <a:rPr lang="de-DE" dirty="0"/>
              <a:t>    	</a:t>
            </a:r>
            <a:r>
              <a:rPr lang="de-DE" sz="2800" dirty="0"/>
              <a:t>Neuer Lebensraum</a:t>
            </a:r>
            <a:endParaRPr lang="de-DE" dirty="0"/>
          </a:p>
        </p:txBody>
      </p:sp>
      <p:sp>
        <p:nvSpPr>
          <p:cNvPr id="4" name="Pfeil: nach rechts 3">
            <a:extLst>
              <a:ext uri="{FF2B5EF4-FFF2-40B4-BE49-F238E27FC236}">
                <a16:creationId xmlns:a16="http://schemas.microsoft.com/office/drawing/2014/main" id="{FE06F4DA-D8C2-49C4-83C3-22EAD02C4AF3}"/>
              </a:ext>
            </a:extLst>
          </p:cNvPr>
          <p:cNvSpPr/>
          <p:nvPr/>
        </p:nvSpPr>
        <p:spPr>
          <a:xfrm>
            <a:off x="1183341" y="2328090"/>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Pfeil: nach rechts 4">
            <a:extLst>
              <a:ext uri="{FF2B5EF4-FFF2-40B4-BE49-F238E27FC236}">
                <a16:creationId xmlns:a16="http://schemas.microsoft.com/office/drawing/2014/main" id="{6592E2BF-7EEA-442E-86BB-6300A866B0A8}"/>
              </a:ext>
            </a:extLst>
          </p:cNvPr>
          <p:cNvSpPr/>
          <p:nvPr/>
        </p:nvSpPr>
        <p:spPr>
          <a:xfrm>
            <a:off x="1183341" y="402440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27960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838200" y="1002665"/>
            <a:ext cx="10515600" cy="3215005"/>
          </a:xfrm>
        </p:spPr>
        <p:txBody>
          <a:bodyPr>
            <a:normAutofit/>
          </a:bodyPr>
          <a:lstStyle/>
          <a:p>
            <a:pPr marL="0" indent="0" algn="ctr">
              <a:buNone/>
            </a:pPr>
            <a:r>
              <a:rPr lang="de-DE" sz="3600" dirty="0">
                <a:solidFill>
                  <a:srgbClr val="98C200"/>
                </a:solidFill>
                <a:ea typeface="+mj-ea"/>
                <a:cs typeface="+mj-cs"/>
              </a:rPr>
              <a:t>Welche Maßnahmen kennen Sie, um die Biodiversität in Obstanlagen zu fördern?</a:t>
            </a:r>
          </a:p>
          <a:p>
            <a:pPr marL="0" indent="0" algn="ctr">
              <a:buNone/>
            </a:pPr>
            <a:endParaRPr lang="de-DE" sz="2000" dirty="0">
              <a:solidFill>
                <a:srgbClr val="98C200"/>
              </a:solidFill>
              <a:ea typeface="+mj-ea"/>
              <a:cs typeface="+mj-cs"/>
            </a:endParaRPr>
          </a:p>
          <a:p>
            <a:pPr marL="0" indent="0" algn="ctr">
              <a:buNone/>
            </a:pPr>
            <a:r>
              <a:rPr lang="de-DE" sz="3600" dirty="0">
                <a:solidFill>
                  <a:srgbClr val="98C200"/>
                </a:solidFill>
                <a:ea typeface="+mj-ea"/>
                <a:cs typeface="+mj-cs"/>
              </a:rPr>
              <a:t>Haben Sie bereits Erfahrungen mit der Umsetzung von Biodiversitätsmaßnahmen gemacht?</a:t>
            </a:r>
          </a:p>
        </p:txBody>
      </p:sp>
      <p:pic>
        <p:nvPicPr>
          <p:cNvPr id="4" name="Grafik 3">
            <a:extLst>
              <a:ext uri="{FF2B5EF4-FFF2-40B4-BE49-F238E27FC236}">
                <a16:creationId xmlns:a16="http://schemas.microsoft.com/office/drawing/2014/main" id="{4100FB3D-978A-41C9-B431-B68D762416E3}"/>
              </a:ext>
            </a:extLst>
          </p:cNvPr>
          <p:cNvPicPr>
            <a:picLocks noChangeAspect="1"/>
          </p:cNvPicPr>
          <p:nvPr/>
        </p:nvPicPr>
        <p:blipFill>
          <a:blip r:embed="rId3"/>
          <a:stretch>
            <a:fillRect/>
          </a:stretch>
        </p:blipFill>
        <p:spPr>
          <a:xfrm>
            <a:off x="5049201" y="4404622"/>
            <a:ext cx="2123090" cy="1592318"/>
          </a:xfrm>
          <a:prstGeom prst="rect">
            <a:avLst/>
          </a:prstGeom>
        </p:spPr>
      </p:pic>
      <p:sp>
        <p:nvSpPr>
          <p:cNvPr id="5" name="Textfeld 4">
            <a:extLst>
              <a:ext uri="{FF2B5EF4-FFF2-40B4-BE49-F238E27FC236}">
                <a16:creationId xmlns:a16="http://schemas.microsoft.com/office/drawing/2014/main" id="{55C8F9D8-034C-426D-A1E1-F2A5EF017077}"/>
              </a:ext>
            </a:extLst>
          </p:cNvPr>
          <p:cNvSpPr txBox="1"/>
          <p:nvPr/>
        </p:nvSpPr>
        <p:spPr>
          <a:xfrm>
            <a:off x="6110746" y="5735330"/>
            <a:ext cx="623889" cy="261610"/>
          </a:xfrm>
          <a:prstGeom prst="rect">
            <a:avLst/>
          </a:prstGeom>
          <a:noFill/>
        </p:spPr>
        <p:txBody>
          <a:bodyPr wrap="none" rtlCol="0">
            <a:spAutoFit/>
          </a:bodyPr>
          <a:lstStyle/>
          <a:p>
            <a:r>
              <a:rPr lang="de-DE" sz="1100" dirty="0" err="1"/>
              <a:t>pixabay</a:t>
            </a:r>
            <a:endParaRPr lang="de-DE" sz="1100" dirty="0"/>
          </a:p>
        </p:txBody>
      </p:sp>
    </p:spTree>
    <p:extLst>
      <p:ext uri="{BB962C8B-B14F-4D97-AF65-F5344CB8AC3E}">
        <p14:creationId xmlns:p14="http://schemas.microsoft.com/office/powerpoint/2010/main" val="21664262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Blühmischungen</a:t>
            </a:r>
          </a:p>
        </p:txBody>
      </p:sp>
      <p:sp>
        <p:nvSpPr>
          <p:cNvPr id="3" name="Inhaltsplatzhalter 2"/>
          <p:cNvSpPr>
            <a:spLocks noGrp="1"/>
          </p:cNvSpPr>
          <p:nvPr>
            <p:ph idx="1"/>
          </p:nvPr>
        </p:nvSpPr>
        <p:spPr/>
        <p:txBody>
          <a:bodyPr>
            <a:normAutofit lnSpcReduction="10000"/>
          </a:bodyPr>
          <a:lstStyle/>
          <a:p>
            <a:r>
              <a:rPr lang="de-DE" b="1" dirty="0"/>
              <a:t>(Ein-/)Mehrjährige Blühmischungen</a:t>
            </a:r>
          </a:p>
          <a:p>
            <a:endParaRPr lang="de-DE" dirty="0"/>
          </a:p>
          <a:p>
            <a:pPr lvl="1"/>
            <a:r>
              <a:rPr lang="de-DE" dirty="0"/>
              <a:t>Nahrungsangebot für blütenbesuchende Insekten</a:t>
            </a:r>
          </a:p>
          <a:p>
            <a:pPr lvl="1"/>
            <a:r>
              <a:rPr lang="de-DE" dirty="0"/>
              <a:t>Nahrungs-, Brut- und Deckungsräume für zahlreiche Wildtiere</a:t>
            </a:r>
          </a:p>
          <a:p>
            <a:pPr lvl="1"/>
            <a:r>
              <a:rPr lang="de-DE" dirty="0"/>
              <a:t>Beitrag zur Biotopvernetzung</a:t>
            </a:r>
          </a:p>
          <a:p>
            <a:pPr marL="457200" lvl="1" indent="0">
              <a:buNone/>
            </a:pPr>
            <a:endParaRPr lang="de-DE" dirty="0"/>
          </a:p>
          <a:p>
            <a:pPr marL="457200" lvl="1" indent="0">
              <a:buNone/>
            </a:pPr>
            <a:r>
              <a:rPr lang="de-DE" dirty="0"/>
              <a:t>	Erhöhung der Bestäubungsleistung</a:t>
            </a:r>
          </a:p>
          <a:p>
            <a:pPr marL="457200" lvl="1" indent="0">
              <a:buNone/>
            </a:pPr>
            <a:r>
              <a:rPr lang="de-DE" dirty="0"/>
              <a:t>	Biologische Schädlingsbekämpfung </a:t>
            </a:r>
            <a:endParaRPr lang="de-DE" dirty="0">
              <a:sym typeface="Wingdings" panose="05000000000000000000" pitchFamily="2" charset="2"/>
            </a:endParaRPr>
          </a:p>
          <a:p>
            <a:pPr marL="457200" lvl="1" indent="0">
              <a:buNone/>
            </a:pPr>
            <a:r>
              <a:rPr lang="de-DE" dirty="0">
                <a:sym typeface="Wingdings" panose="05000000000000000000" pitchFamily="2" charset="2"/>
              </a:rPr>
              <a:t>	Verbesserung des Images der Landwirtschaft</a:t>
            </a:r>
          </a:p>
          <a:p>
            <a:pPr marL="457200" lvl="1" indent="0">
              <a:buNone/>
            </a:pPr>
            <a:r>
              <a:rPr lang="de-DE" dirty="0">
                <a:sym typeface="Wingdings" panose="05000000000000000000" pitchFamily="2" charset="2"/>
              </a:rPr>
              <a:t>	Aufwertung der Kultur-/Erholungslandschaft</a:t>
            </a:r>
          </a:p>
          <a:p>
            <a:pPr marL="457200" lvl="1" indent="0">
              <a:buNone/>
            </a:pPr>
            <a:r>
              <a:rPr lang="de-DE" dirty="0">
                <a:sym typeface="Wingdings" panose="05000000000000000000" pitchFamily="2" charset="2"/>
              </a:rPr>
              <a:t>	Nutzung von Gewässerrandstreifen</a:t>
            </a:r>
            <a:endParaRPr lang="de-DE" dirty="0"/>
          </a:p>
          <a:p>
            <a:pPr marL="457200" lvl="1" indent="0">
              <a:buNone/>
            </a:pPr>
            <a:endParaRPr lang="de-DE" dirty="0"/>
          </a:p>
        </p:txBody>
      </p:sp>
      <p:sp>
        <p:nvSpPr>
          <p:cNvPr id="4" name="Pfeil: nach rechts 3">
            <a:extLst>
              <a:ext uri="{FF2B5EF4-FFF2-40B4-BE49-F238E27FC236}">
                <a16:creationId xmlns:a16="http://schemas.microsoft.com/office/drawing/2014/main" id="{64447EFD-9360-402D-BAC1-588E2372F532}"/>
              </a:ext>
            </a:extLst>
          </p:cNvPr>
          <p:cNvSpPr/>
          <p:nvPr/>
        </p:nvSpPr>
        <p:spPr>
          <a:xfrm>
            <a:off x="1266285" y="448975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Pfeil: nach rechts 4">
            <a:extLst>
              <a:ext uri="{FF2B5EF4-FFF2-40B4-BE49-F238E27FC236}">
                <a16:creationId xmlns:a16="http://schemas.microsoft.com/office/drawing/2014/main" id="{313B02BE-15EB-421A-85A5-53E1717C4F7D}"/>
              </a:ext>
            </a:extLst>
          </p:cNvPr>
          <p:cNvSpPr/>
          <p:nvPr/>
        </p:nvSpPr>
        <p:spPr>
          <a:xfrm>
            <a:off x="1266286" y="4855138"/>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Pfeil: nach rechts 5">
            <a:extLst>
              <a:ext uri="{FF2B5EF4-FFF2-40B4-BE49-F238E27FC236}">
                <a16:creationId xmlns:a16="http://schemas.microsoft.com/office/drawing/2014/main" id="{A333FB23-5C3A-4583-8B4D-472CFBA4171A}"/>
              </a:ext>
            </a:extLst>
          </p:cNvPr>
          <p:cNvSpPr/>
          <p:nvPr/>
        </p:nvSpPr>
        <p:spPr>
          <a:xfrm>
            <a:off x="1266285" y="519363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Pfeil: nach rechts 6">
            <a:extLst>
              <a:ext uri="{FF2B5EF4-FFF2-40B4-BE49-F238E27FC236}">
                <a16:creationId xmlns:a16="http://schemas.microsoft.com/office/drawing/2014/main" id="{6A6841AB-B882-4E35-B3B0-59FFAE62DBBA}"/>
              </a:ext>
            </a:extLst>
          </p:cNvPr>
          <p:cNvSpPr/>
          <p:nvPr/>
        </p:nvSpPr>
        <p:spPr>
          <a:xfrm>
            <a:off x="1266285" y="5532136"/>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8" name="Grafik 7">
            <a:extLst>
              <a:ext uri="{FF2B5EF4-FFF2-40B4-BE49-F238E27FC236}">
                <a16:creationId xmlns:a16="http://schemas.microsoft.com/office/drawing/2014/main" id="{A1EE7A9B-B14D-466B-86D7-7C62978C14BA}"/>
              </a:ext>
            </a:extLst>
          </p:cNvPr>
          <p:cNvPicPr>
            <a:picLocks noChangeAspect="1"/>
          </p:cNvPicPr>
          <p:nvPr/>
        </p:nvPicPr>
        <p:blipFill>
          <a:blip r:embed="rId3"/>
          <a:stretch>
            <a:fillRect/>
          </a:stretch>
        </p:blipFill>
        <p:spPr>
          <a:xfrm>
            <a:off x="8564502" y="3719060"/>
            <a:ext cx="3104601" cy="2329484"/>
          </a:xfrm>
          <a:prstGeom prst="rect">
            <a:avLst/>
          </a:prstGeom>
        </p:spPr>
      </p:pic>
      <p:pic>
        <p:nvPicPr>
          <p:cNvPr id="9" name="Grafik 8">
            <a:extLst>
              <a:ext uri="{FF2B5EF4-FFF2-40B4-BE49-F238E27FC236}">
                <a16:creationId xmlns:a16="http://schemas.microsoft.com/office/drawing/2014/main" id="{002252E3-FD3D-4AF4-A236-35836F258844}"/>
              </a:ext>
            </a:extLst>
          </p:cNvPr>
          <p:cNvPicPr>
            <a:picLocks noChangeAspect="1"/>
          </p:cNvPicPr>
          <p:nvPr/>
        </p:nvPicPr>
        <p:blipFill>
          <a:blip r:embed="rId4"/>
          <a:stretch>
            <a:fillRect/>
          </a:stretch>
        </p:blipFill>
        <p:spPr>
          <a:xfrm>
            <a:off x="8853486" y="1285379"/>
            <a:ext cx="2526631" cy="1749206"/>
          </a:xfrm>
          <a:prstGeom prst="rect">
            <a:avLst/>
          </a:prstGeom>
        </p:spPr>
      </p:pic>
      <p:sp>
        <p:nvSpPr>
          <p:cNvPr id="10" name="Pfeil: nach rechts 9">
            <a:extLst>
              <a:ext uri="{FF2B5EF4-FFF2-40B4-BE49-F238E27FC236}">
                <a16:creationId xmlns:a16="http://schemas.microsoft.com/office/drawing/2014/main" id="{0285707B-D8BA-41A8-9DE8-93491391CF89}"/>
              </a:ext>
            </a:extLst>
          </p:cNvPr>
          <p:cNvSpPr/>
          <p:nvPr/>
        </p:nvSpPr>
        <p:spPr>
          <a:xfrm>
            <a:off x="1266285" y="4151258"/>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Textfeld 10">
            <a:extLst>
              <a:ext uri="{FF2B5EF4-FFF2-40B4-BE49-F238E27FC236}">
                <a16:creationId xmlns:a16="http://schemas.microsoft.com/office/drawing/2014/main" id="{05C29E72-D06B-42E8-B2D3-D372BB7BDE18}"/>
              </a:ext>
            </a:extLst>
          </p:cNvPr>
          <p:cNvSpPr txBox="1"/>
          <p:nvPr/>
        </p:nvSpPr>
        <p:spPr>
          <a:xfrm>
            <a:off x="6110746" y="5735330"/>
            <a:ext cx="623889" cy="261610"/>
          </a:xfrm>
          <a:prstGeom prst="rect">
            <a:avLst/>
          </a:prstGeom>
          <a:noFill/>
        </p:spPr>
        <p:txBody>
          <a:bodyPr wrap="none" rtlCol="0">
            <a:spAutoFit/>
          </a:bodyPr>
          <a:lstStyle/>
          <a:p>
            <a:r>
              <a:rPr lang="de-DE" sz="1100" dirty="0" err="1"/>
              <a:t>pixabay</a:t>
            </a:r>
            <a:endParaRPr lang="de-DE" sz="1100" dirty="0"/>
          </a:p>
        </p:txBody>
      </p:sp>
      <p:sp>
        <p:nvSpPr>
          <p:cNvPr id="12" name="Textfeld 11">
            <a:extLst>
              <a:ext uri="{FF2B5EF4-FFF2-40B4-BE49-F238E27FC236}">
                <a16:creationId xmlns:a16="http://schemas.microsoft.com/office/drawing/2014/main" id="{ADFC94B1-33F6-460F-BC6E-E9B87268F0C2}"/>
              </a:ext>
            </a:extLst>
          </p:cNvPr>
          <p:cNvSpPr txBox="1"/>
          <p:nvPr/>
        </p:nvSpPr>
        <p:spPr>
          <a:xfrm>
            <a:off x="9404784" y="3008135"/>
            <a:ext cx="2106667" cy="261610"/>
          </a:xfrm>
          <a:prstGeom prst="rect">
            <a:avLst/>
          </a:prstGeom>
          <a:noFill/>
        </p:spPr>
        <p:txBody>
          <a:bodyPr wrap="none" rtlCol="0">
            <a:spAutoFit/>
          </a:bodyPr>
          <a:lstStyle/>
          <a:p>
            <a:r>
              <a:rPr lang="de-DE" sz="1100" dirty="0"/>
              <a:t>Blühmischung, Bodensee-Stiftung</a:t>
            </a:r>
          </a:p>
        </p:txBody>
      </p:sp>
      <p:sp>
        <p:nvSpPr>
          <p:cNvPr id="13" name="Textfeld 12">
            <a:extLst>
              <a:ext uri="{FF2B5EF4-FFF2-40B4-BE49-F238E27FC236}">
                <a16:creationId xmlns:a16="http://schemas.microsoft.com/office/drawing/2014/main" id="{FF5AFA8A-4552-4941-B6C7-04DD03A3DD3C}"/>
              </a:ext>
            </a:extLst>
          </p:cNvPr>
          <p:cNvSpPr txBox="1"/>
          <p:nvPr/>
        </p:nvSpPr>
        <p:spPr>
          <a:xfrm>
            <a:off x="9660054" y="5996940"/>
            <a:ext cx="2106667" cy="261610"/>
          </a:xfrm>
          <a:prstGeom prst="rect">
            <a:avLst/>
          </a:prstGeom>
          <a:noFill/>
        </p:spPr>
        <p:txBody>
          <a:bodyPr wrap="none" rtlCol="0">
            <a:spAutoFit/>
          </a:bodyPr>
          <a:lstStyle/>
          <a:p>
            <a:r>
              <a:rPr lang="de-DE" sz="1100" dirty="0"/>
              <a:t>Blühmischung, Bodensee-Stiftung</a:t>
            </a:r>
          </a:p>
        </p:txBody>
      </p:sp>
    </p:spTree>
    <p:extLst>
      <p:ext uri="{BB962C8B-B14F-4D97-AF65-F5344CB8AC3E}">
        <p14:creationId xmlns:p14="http://schemas.microsoft.com/office/powerpoint/2010/main" val="42485965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Blühende Fahrgassen</a:t>
            </a:r>
          </a:p>
        </p:txBody>
      </p:sp>
      <p:sp>
        <p:nvSpPr>
          <p:cNvPr id="3" name="Inhaltsplatzhalter 2"/>
          <p:cNvSpPr>
            <a:spLocks noGrp="1"/>
          </p:cNvSpPr>
          <p:nvPr>
            <p:ph idx="1"/>
          </p:nvPr>
        </p:nvSpPr>
        <p:spPr/>
        <p:txBody>
          <a:bodyPr/>
          <a:lstStyle/>
          <a:p>
            <a:r>
              <a:rPr lang="de-DE" b="1" dirty="0"/>
              <a:t>Mehrjährige, niedrige, </a:t>
            </a:r>
            <a:r>
              <a:rPr lang="de-DE" b="1" dirty="0" err="1"/>
              <a:t>mahdtolerante</a:t>
            </a:r>
            <a:r>
              <a:rPr lang="de-DE" b="1" dirty="0"/>
              <a:t> Fahrgassenblühmischungen:</a:t>
            </a:r>
          </a:p>
          <a:p>
            <a:endParaRPr lang="de-DE" b="1" dirty="0"/>
          </a:p>
          <a:p>
            <a:pPr lvl="1"/>
            <a:r>
              <a:rPr lang="de-DE" dirty="0"/>
              <a:t>Nahrungsangebot für Bestäuber</a:t>
            </a:r>
          </a:p>
          <a:p>
            <a:pPr lvl="1"/>
            <a:r>
              <a:rPr lang="de-DE" dirty="0"/>
              <a:t>Förderung der Bodenstruktur</a:t>
            </a:r>
          </a:p>
          <a:p>
            <a:pPr lvl="1"/>
            <a:endParaRPr lang="de-DE" dirty="0"/>
          </a:p>
          <a:p>
            <a:pPr marL="457200" lvl="1" indent="0">
              <a:buNone/>
            </a:pPr>
            <a:r>
              <a:rPr lang="de-DE" dirty="0"/>
              <a:t>	Schutz vor Überschwemmung</a:t>
            </a:r>
          </a:p>
          <a:p>
            <a:pPr marL="457200" lvl="1" indent="0">
              <a:buNone/>
            </a:pPr>
            <a:r>
              <a:rPr lang="de-DE" dirty="0"/>
              <a:t>	Verbesserte Befahrbarkeit </a:t>
            </a:r>
          </a:p>
          <a:p>
            <a:pPr marL="457200" lvl="1" indent="0">
              <a:buNone/>
            </a:pPr>
            <a:r>
              <a:rPr lang="de-DE" dirty="0"/>
              <a:t>	Förderung der Humusbildung und des Bodenlebens</a:t>
            </a:r>
          </a:p>
          <a:p>
            <a:pPr marL="457200" lvl="1" indent="0">
              <a:buNone/>
            </a:pPr>
            <a:endParaRPr lang="de-DE" dirty="0"/>
          </a:p>
          <a:p>
            <a:endParaRPr lang="de-DE" dirty="0"/>
          </a:p>
        </p:txBody>
      </p:sp>
      <p:sp>
        <p:nvSpPr>
          <p:cNvPr id="7" name="Pfeil: nach rechts 6">
            <a:extLst>
              <a:ext uri="{FF2B5EF4-FFF2-40B4-BE49-F238E27FC236}">
                <a16:creationId xmlns:a16="http://schemas.microsoft.com/office/drawing/2014/main" id="{B6EA8ABA-E089-4F1D-B019-F51E194A1381}"/>
              </a:ext>
            </a:extLst>
          </p:cNvPr>
          <p:cNvSpPr/>
          <p:nvPr/>
        </p:nvSpPr>
        <p:spPr>
          <a:xfrm>
            <a:off x="1266288" y="4426028"/>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Pfeil: nach rechts 7">
            <a:extLst>
              <a:ext uri="{FF2B5EF4-FFF2-40B4-BE49-F238E27FC236}">
                <a16:creationId xmlns:a16="http://schemas.microsoft.com/office/drawing/2014/main" id="{C7C6F5EB-54AB-4FF6-96E4-EF7E97FA51AF}"/>
              </a:ext>
            </a:extLst>
          </p:cNvPr>
          <p:cNvSpPr/>
          <p:nvPr/>
        </p:nvSpPr>
        <p:spPr>
          <a:xfrm>
            <a:off x="1266286" y="4830444"/>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Pfeil: nach rechts 8">
            <a:extLst>
              <a:ext uri="{FF2B5EF4-FFF2-40B4-BE49-F238E27FC236}">
                <a16:creationId xmlns:a16="http://schemas.microsoft.com/office/drawing/2014/main" id="{B8F5A253-69A1-441B-A63C-86A4E0CE9437}"/>
              </a:ext>
            </a:extLst>
          </p:cNvPr>
          <p:cNvSpPr/>
          <p:nvPr/>
        </p:nvSpPr>
        <p:spPr>
          <a:xfrm>
            <a:off x="1266287" y="4021612"/>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9592046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Ankerpflanzen </a:t>
            </a:r>
          </a:p>
        </p:txBody>
      </p:sp>
      <p:sp>
        <p:nvSpPr>
          <p:cNvPr id="3" name="Inhaltsplatzhalter 2"/>
          <p:cNvSpPr>
            <a:spLocks noGrp="1"/>
          </p:cNvSpPr>
          <p:nvPr>
            <p:ph idx="1"/>
          </p:nvPr>
        </p:nvSpPr>
        <p:spPr>
          <a:xfrm>
            <a:off x="911773" y="1825625"/>
            <a:ext cx="10515600" cy="4351338"/>
          </a:xfrm>
        </p:spPr>
        <p:txBody>
          <a:bodyPr/>
          <a:lstStyle/>
          <a:p>
            <a:r>
              <a:rPr lang="de-DE" b="1" dirty="0"/>
              <a:t>Blühende Gehölze am Reihenanfang und -ende:</a:t>
            </a:r>
          </a:p>
          <a:p>
            <a:endParaRPr lang="de-DE" b="1" dirty="0"/>
          </a:p>
          <a:p>
            <a:pPr lvl="1"/>
            <a:r>
              <a:rPr lang="de-DE" dirty="0"/>
              <a:t>Nahrungsangebot für Bestäuber</a:t>
            </a:r>
          </a:p>
          <a:p>
            <a:pPr lvl="1"/>
            <a:r>
              <a:rPr lang="de-DE" dirty="0"/>
              <a:t>Nahrungsangebot und Brutmöglichkeiten für Vögel</a:t>
            </a:r>
          </a:p>
          <a:p>
            <a:pPr lvl="1"/>
            <a:endParaRPr lang="de-DE" dirty="0"/>
          </a:p>
          <a:p>
            <a:pPr marL="457200" lvl="1" indent="0">
              <a:buNone/>
            </a:pPr>
            <a:r>
              <a:rPr lang="de-DE" dirty="0"/>
              <a:t>	Indikatoren für Krankheiten / Schädlinge</a:t>
            </a:r>
          </a:p>
          <a:p>
            <a:pPr marL="457200" lvl="1" indent="0">
              <a:buNone/>
            </a:pPr>
            <a:r>
              <a:rPr lang="de-DE" dirty="0"/>
              <a:t>	</a:t>
            </a:r>
            <a:r>
              <a:rPr lang="de-DE" dirty="0">
                <a:sym typeface="Wingdings" panose="05000000000000000000" pitchFamily="2" charset="2"/>
              </a:rPr>
              <a:t>Verbesserung des Images der Landwirtschaft</a:t>
            </a:r>
          </a:p>
          <a:p>
            <a:pPr marL="457200" lvl="1" indent="0">
              <a:buNone/>
            </a:pPr>
            <a:r>
              <a:rPr lang="de-DE" dirty="0">
                <a:sym typeface="Wingdings" panose="05000000000000000000" pitchFamily="2" charset="2"/>
              </a:rPr>
              <a:t>	Aufwertung der Kultur-/Erholungslandschaft</a:t>
            </a:r>
            <a:endParaRPr lang="de-DE" dirty="0"/>
          </a:p>
          <a:p>
            <a:pPr marL="457200" lvl="1" indent="0">
              <a:buNone/>
            </a:pPr>
            <a:endParaRPr lang="de-DE" dirty="0"/>
          </a:p>
          <a:p>
            <a:endParaRPr lang="de-DE" dirty="0"/>
          </a:p>
        </p:txBody>
      </p:sp>
      <p:sp>
        <p:nvSpPr>
          <p:cNvPr id="7" name="Pfeil: nach rechts 6">
            <a:extLst>
              <a:ext uri="{FF2B5EF4-FFF2-40B4-BE49-F238E27FC236}">
                <a16:creationId xmlns:a16="http://schemas.microsoft.com/office/drawing/2014/main" id="{B6EA8ABA-E089-4F1D-B019-F51E194A1381}"/>
              </a:ext>
            </a:extLst>
          </p:cNvPr>
          <p:cNvSpPr/>
          <p:nvPr/>
        </p:nvSpPr>
        <p:spPr>
          <a:xfrm>
            <a:off x="1339861" y="4426028"/>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Pfeil: nach rechts 7">
            <a:extLst>
              <a:ext uri="{FF2B5EF4-FFF2-40B4-BE49-F238E27FC236}">
                <a16:creationId xmlns:a16="http://schemas.microsoft.com/office/drawing/2014/main" id="{C7C6F5EB-54AB-4FF6-96E4-EF7E97FA51AF}"/>
              </a:ext>
            </a:extLst>
          </p:cNvPr>
          <p:cNvSpPr/>
          <p:nvPr/>
        </p:nvSpPr>
        <p:spPr>
          <a:xfrm>
            <a:off x="1339859" y="4830444"/>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Pfeil: nach rechts 8">
            <a:extLst>
              <a:ext uri="{FF2B5EF4-FFF2-40B4-BE49-F238E27FC236}">
                <a16:creationId xmlns:a16="http://schemas.microsoft.com/office/drawing/2014/main" id="{B8F5A253-69A1-441B-A63C-86A4E0CE9437}"/>
              </a:ext>
            </a:extLst>
          </p:cNvPr>
          <p:cNvSpPr/>
          <p:nvPr/>
        </p:nvSpPr>
        <p:spPr>
          <a:xfrm>
            <a:off x="1339860" y="4021612"/>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4" name="Grafik 3">
            <a:extLst>
              <a:ext uri="{FF2B5EF4-FFF2-40B4-BE49-F238E27FC236}">
                <a16:creationId xmlns:a16="http://schemas.microsoft.com/office/drawing/2014/main" id="{474A1D1B-86F2-4CA7-A4D9-E61DEF5C6A9C}"/>
              </a:ext>
            </a:extLst>
          </p:cNvPr>
          <p:cNvPicPr>
            <a:picLocks noChangeAspect="1"/>
          </p:cNvPicPr>
          <p:nvPr/>
        </p:nvPicPr>
        <p:blipFill rotWithShape="1">
          <a:blip r:embed="rId3"/>
          <a:srcRect r="29339"/>
          <a:stretch/>
        </p:blipFill>
        <p:spPr>
          <a:xfrm>
            <a:off x="8410847" y="2660513"/>
            <a:ext cx="3371039" cy="2681562"/>
          </a:xfrm>
          <a:prstGeom prst="rect">
            <a:avLst/>
          </a:prstGeom>
        </p:spPr>
      </p:pic>
      <p:sp>
        <p:nvSpPr>
          <p:cNvPr id="5" name="Textfeld 4">
            <a:extLst>
              <a:ext uri="{FF2B5EF4-FFF2-40B4-BE49-F238E27FC236}">
                <a16:creationId xmlns:a16="http://schemas.microsoft.com/office/drawing/2014/main" id="{D127B0D4-1836-4F99-B9C9-3DFF7637BA91}"/>
              </a:ext>
            </a:extLst>
          </p:cNvPr>
          <p:cNvSpPr txBox="1"/>
          <p:nvPr/>
        </p:nvSpPr>
        <p:spPr>
          <a:xfrm>
            <a:off x="9542417" y="5369200"/>
            <a:ext cx="2345514" cy="261610"/>
          </a:xfrm>
          <a:prstGeom prst="rect">
            <a:avLst/>
          </a:prstGeom>
          <a:noFill/>
        </p:spPr>
        <p:txBody>
          <a:bodyPr wrap="none" rtlCol="0">
            <a:spAutoFit/>
          </a:bodyPr>
          <a:lstStyle/>
          <a:p>
            <a:r>
              <a:rPr lang="de-DE" sz="1100" dirty="0"/>
              <a:t>Ankerpflanzen, Flächenagentur BaWü</a:t>
            </a:r>
          </a:p>
        </p:txBody>
      </p:sp>
    </p:spTree>
    <p:extLst>
      <p:ext uri="{BB962C8B-B14F-4D97-AF65-F5344CB8AC3E}">
        <p14:creationId xmlns:p14="http://schemas.microsoft.com/office/powerpoint/2010/main" val="3494272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Hecken</a:t>
            </a:r>
          </a:p>
        </p:txBody>
      </p:sp>
      <p:sp>
        <p:nvSpPr>
          <p:cNvPr id="10" name="Inhaltsplatzhalter 2">
            <a:extLst>
              <a:ext uri="{FF2B5EF4-FFF2-40B4-BE49-F238E27FC236}">
                <a16:creationId xmlns:a16="http://schemas.microsoft.com/office/drawing/2014/main" id="{9C3AF1A7-722A-4BB4-8798-A36B3156E7A1}"/>
              </a:ext>
            </a:extLst>
          </p:cNvPr>
          <p:cNvSpPr>
            <a:spLocks noGrp="1"/>
          </p:cNvSpPr>
          <p:nvPr>
            <p:ph idx="1"/>
          </p:nvPr>
        </p:nvSpPr>
        <p:spPr>
          <a:xfrm>
            <a:off x="756745" y="1926040"/>
            <a:ext cx="10597055" cy="4357971"/>
          </a:xfrm>
        </p:spPr>
        <p:txBody>
          <a:bodyPr>
            <a:normAutofit lnSpcReduction="10000"/>
          </a:bodyPr>
          <a:lstStyle/>
          <a:p>
            <a:r>
              <a:rPr lang="de-DE" b="1" dirty="0"/>
              <a:t>Gehölzstreifen am Rande der Anlage:</a:t>
            </a:r>
          </a:p>
          <a:p>
            <a:pPr marL="0" indent="0">
              <a:buNone/>
            </a:pPr>
            <a:endParaRPr lang="de-DE" b="1" dirty="0"/>
          </a:p>
          <a:p>
            <a:pPr lvl="1"/>
            <a:r>
              <a:rPr lang="de-DE" dirty="0"/>
              <a:t>Lebensraum und Nahrungsangebot für verschiedene Tier-/Pflanzenarten</a:t>
            </a:r>
          </a:p>
          <a:p>
            <a:pPr lvl="1"/>
            <a:r>
              <a:rPr lang="de-DE" dirty="0"/>
              <a:t>Biotopvernetzung</a:t>
            </a:r>
          </a:p>
          <a:p>
            <a:pPr marL="457200" lvl="1" indent="0">
              <a:buNone/>
            </a:pPr>
            <a:endParaRPr lang="de-DE" dirty="0"/>
          </a:p>
          <a:p>
            <a:pPr marL="457200" lvl="1" indent="0">
              <a:buNone/>
            </a:pPr>
            <a:r>
              <a:rPr lang="de-DE" dirty="0"/>
              <a:t>	Erhöhung der Bestäubungsleistung</a:t>
            </a:r>
          </a:p>
          <a:p>
            <a:pPr marL="457200" lvl="1" indent="0">
              <a:buNone/>
            </a:pPr>
            <a:r>
              <a:rPr lang="de-DE" dirty="0"/>
              <a:t>	Biologische Schädlingsbekämpfung </a:t>
            </a:r>
            <a:endParaRPr lang="de-DE" dirty="0">
              <a:sym typeface="Wingdings" panose="05000000000000000000" pitchFamily="2" charset="2"/>
            </a:endParaRPr>
          </a:p>
          <a:p>
            <a:pPr marL="457200" lvl="1" indent="0">
              <a:buNone/>
            </a:pPr>
            <a:r>
              <a:rPr lang="de-DE" dirty="0"/>
              <a:t>	Erosionsschutz</a:t>
            </a:r>
          </a:p>
          <a:p>
            <a:pPr marL="457200" lvl="1" indent="0">
              <a:buNone/>
            </a:pPr>
            <a:r>
              <a:rPr lang="de-DE" dirty="0"/>
              <a:t>	</a:t>
            </a:r>
            <a:r>
              <a:rPr lang="de-DE" dirty="0">
                <a:sym typeface="Wingdings" panose="05000000000000000000" pitchFamily="2" charset="2"/>
              </a:rPr>
              <a:t>Verbesserung des Images der Landwirtschaft</a:t>
            </a:r>
          </a:p>
          <a:p>
            <a:pPr marL="457200" lvl="1" indent="0">
              <a:buNone/>
            </a:pPr>
            <a:r>
              <a:rPr lang="de-DE" dirty="0">
                <a:sym typeface="Wingdings" panose="05000000000000000000" pitchFamily="2" charset="2"/>
              </a:rPr>
              <a:t>	Aufwertung der Kultur-/Erholungslandschaft</a:t>
            </a:r>
          </a:p>
          <a:p>
            <a:pPr marL="457200" lvl="1" indent="0">
              <a:buNone/>
            </a:pPr>
            <a:r>
              <a:rPr lang="de-DE" dirty="0">
                <a:sym typeface="Wingdings" panose="05000000000000000000" pitchFamily="2" charset="2"/>
              </a:rPr>
              <a:t>	</a:t>
            </a:r>
            <a:r>
              <a:rPr lang="de-DE" dirty="0"/>
              <a:t>Aufwertung von Gewässerrandstreifen</a:t>
            </a:r>
          </a:p>
          <a:p>
            <a:pPr marL="457200" lvl="1" indent="0">
              <a:buNone/>
            </a:pPr>
            <a:endParaRPr lang="de-DE" dirty="0"/>
          </a:p>
          <a:p>
            <a:pPr marL="457200" lvl="1" indent="0">
              <a:buNone/>
            </a:pPr>
            <a:endParaRPr lang="de-DE" dirty="0"/>
          </a:p>
          <a:p>
            <a:endParaRPr lang="de-DE" dirty="0"/>
          </a:p>
        </p:txBody>
      </p:sp>
      <p:sp>
        <p:nvSpPr>
          <p:cNvPr id="11" name="Pfeil: nach rechts 10">
            <a:extLst>
              <a:ext uri="{FF2B5EF4-FFF2-40B4-BE49-F238E27FC236}">
                <a16:creationId xmlns:a16="http://schemas.microsoft.com/office/drawing/2014/main" id="{A71F5BDD-8E19-4CC1-BC3B-E3C43FFB57D1}"/>
              </a:ext>
            </a:extLst>
          </p:cNvPr>
          <p:cNvSpPr/>
          <p:nvPr/>
        </p:nvSpPr>
        <p:spPr>
          <a:xfrm>
            <a:off x="1233374" y="532044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Pfeil: nach rechts 11">
            <a:extLst>
              <a:ext uri="{FF2B5EF4-FFF2-40B4-BE49-F238E27FC236}">
                <a16:creationId xmlns:a16="http://schemas.microsoft.com/office/drawing/2014/main" id="{B240B843-AE31-400E-B99F-5053EC7CBCDE}"/>
              </a:ext>
            </a:extLst>
          </p:cNvPr>
          <p:cNvSpPr/>
          <p:nvPr/>
        </p:nvSpPr>
        <p:spPr>
          <a:xfrm>
            <a:off x="1233374" y="5673093"/>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Pfeil: nach rechts 13">
            <a:extLst>
              <a:ext uri="{FF2B5EF4-FFF2-40B4-BE49-F238E27FC236}">
                <a16:creationId xmlns:a16="http://schemas.microsoft.com/office/drawing/2014/main" id="{4837568F-08AE-4BCC-B4B8-67531C5DE33A}"/>
              </a:ext>
            </a:extLst>
          </p:cNvPr>
          <p:cNvSpPr/>
          <p:nvPr/>
        </p:nvSpPr>
        <p:spPr>
          <a:xfrm>
            <a:off x="1233375" y="4973172"/>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Pfeil: nach rechts 14">
            <a:extLst>
              <a:ext uri="{FF2B5EF4-FFF2-40B4-BE49-F238E27FC236}">
                <a16:creationId xmlns:a16="http://schemas.microsoft.com/office/drawing/2014/main" id="{0651E4C3-A9AD-42B4-917F-B406CFA57E9D}"/>
              </a:ext>
            </a:extLst>
          </p:cNvPr>
          <p:cNvSpPr/>
          <p:nvPr/>
        </p:nvSpPr>
        <p:spPr>
          <a:xfrm>
            <a:off x="1233375" y="462589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Pfeil: nach rechts 15">
            <a:extLst>
              <a:ext uri="{FF2B5EF4-FFF2-40B4-BE49-F238E27FC236}">
                <a16:creationId xmlns:a16="http://schemas.microsoft.com/office/drawing/2014/main" id="{35EE6F34-249A-4F52-8FAD-5FC180EF902C}"/>
              </a:ext>
            </a:extLst>
          </p:cNvPr>
          <p:cNvSpPr/>
          <p:nvPr/>
        </p:nvSpPr>
        <p:spPr>
          <a:xfrm>
            <a:off x="1225847" y="3925976"/>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Pfeil: nach rechts 16">
            <a:extLst>
              <a:ext uri="{FF2B5EF4-FFF2-40B4-BE49-F238E27FC236}">
                <a16:creationId xmlns:a16="http://schemas.microsoft.com/office/drawing/2014/main" id="{A9F432FA-ABB3-4F67-AEA5-47B135A4C1E9}"/>
              </a:ext>
            </a:extLst>
          </p:cNvPr>
          <p:cNvSpPr/>
          <p:nvPr/>
        </p:nvSpPr>
        <p:spPr>
          <a:xfrm>
            <a:off x="1233376" y="4263259"/>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464250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1122572" cy="1325563"/>
          </a:xfrm>
        </p:spPr>
        <p:txBody>
          <a:bodyPr/>
          <a:lstStyle/>
          <a:p>
            <a:r>
              <a:rPr lang="de-DE" dirty="0"/>
              <a:t>Maßnahme: Verringerung der Pestizidbelastung</a:t>
            </a:r>
          </a:p>
        </p:txBody>
      </p:sp>
      <p:sp>
        <p:nvSpPr>
          <p:cNvPr id="3" name="Inhaltsplatzhalter 2"/>
          <p:cNvSpPr>
            <a:spLocks noGrp="1"/>
          </p:cNvSpPr>
          <p:nvPr>
            <p:ph idx="1"/>
          </p:nvPr>
        </p:nvSpPr>
        <p:spPr/>
        <p:txBody>
          <a:bodyPr>
            <a:normAutofit fontScale="92500" lnSpcReduction="10000"/>
          </a:bodyPr>
          <a:lstStyle/>
          <a:p>
            <a:r>
              <a:rPr lang="de-DE" b="1" dirty="0"/>
              <a:t>Verringerung des Herbizid-, Insektizid- und </a:t>
            </a:r>
            <a:r>
              <a:rPr lang="de-DE" b="1" dirty="0" err="1"/>
              <a:t>Fungizideinsatzes</a:t>
            </a:r>
            <a:r>
              <a:rPr lang="de-DE" b="1" dirty="0"/>
              <a:t>, v.a. durch Sortenwahl, </a:t>
            </a:r>
            <a:r>
              <a:rPr lang="de-DE" b="1" dirty="0" err="1"/>
              <a:t>abdriftmindernder</a:t>
            </a:r>
            <a:r>
              <a:rPr lang="de-DE" b="1" dirty="0"/>
              <a:t> Technik, Verzicht auf Abspritzung entlang von Zäunen und </a:t>
            </a:r>
            <a:r>
              <a:rPr lang="de-DE" b="1" dirty="0" err="1"/>
              <a:t>Nützlingsförderung</a:t>
            </a:r>
            <a:r>
              <a:rPr lang="de-DE" b="1" dirty="0"/>
              <a:t>:</a:t>
            </a:r>
          </a:p>
          <a:p>
            <a:endParaRPr lang="de-DE" b="1" dirty="0"/>
          </a:p>
          <a:p>
            <a:pPr lvl="1"/>
            <a:r>
              <a:rPr lang="de-DE" dirty="0"/>
              <a:t>Schont Flora und Fauna und damit auch die Nützlinge</a:t>
            </a:r>
          </a:p>
          <a:p>
            <a:pPr lvl="1"/>
            <a:r>
              <a:rPr lang="de-DE" dirty="0"/>
              <a:t>Entwicklung von Wildkrautsäumen entlang von Zäunen / </a:t>
            </a:r>
          </a:p>
          <a:p>
            <a:pPr marL="457200" lvl="1" indent="0">
              <a:buNone/>
            </a:pPr>
            <a:r>
              <a:rPr lang="de-DE" dirty="0"/>
              <a:t>   Biotopvernetzung</a:t>
            </a:r>
          </a:p>
          <a:p>
            <a:pPr marL="457200" lvl="1" indent="0">
              <a:buNone/>
            </a:pPr>
            <a:endParaRPr lang="de-DE" dirty="0"/>
          </a:p>
          <a:p>
            <a:pPr marL="457200" lvl="1" indent="0">
              <a:buNone/>
            </a:pPr>
            <a:r>
              <a:rPr lang="de-DE" dirty="0"/>
              <a:t>	Gesundheit der Obstbauern 	</a:t>
            </a:r>
          </a:p>
          <a:p>
            <a:pPr marL="457200" lvl="1" indent="0">
              <a:buNone/>
            </a:pPr>
            <a:r>
              <a:rPr lang="de-DE" dirty="0"/>
              <a:t>	Geringere Umweltbelastung</a:t>
            </a:r>
          </a:p>
          <a:p>
            <a:pPr marL="457200" lvl="1" indent="0">
              <a:buNone/>
            </a:pPr>
            <a:r>
              <a:rPr lang="de-DE" dirty="0"/>
              <a:t>	Potential zur Einsparung von Betriebsmittelkosten durch 	vermehrte 	</a:t>
            </a:r>
            <a:r>
              <a:rPr lang="de-DE" dirty="0" err="1"/>
              <a:t>Nützlingsförderung</a:t>
            </a:r>
            <a:endParaRPr lang="de-DE" dirty="0"/>
          </a:p>
          <a:p>
            <a:endParaRPr lang="de-DE" dirty="0"/>
          </a:p>
        </p:txBody>
      </p:sp>
      <p:sp>
        <p:nvSpPr>
          <p:cNvPr id="7" name="Pfeil: nach rechts 6">
            <a:extLst>
              <a:ext uri="{FF2B5EF4-FFF2-40B4-BE49-F238E27FC236}">
                <a16:creationId xmlns:a16="http://schemas.microsoft.com/office/drawing/2014/main" id="{B6EA8ABA-E089-4F1D-B019-F51E194A1381}"/>
              </a:ext>
            </a:extLst>
          </p:cNvPr>
          <p:cNvSpPr/>
          <p:nvPr/>
        </p:nvSpPr>
        <p:spPr>
          <a:xfrm>
            <a:off x="1266284" y="5307759"/>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Pfeil: nach rechts 7">
            <a:extLst>
              <a:ext uri="{FF2B5EF4-FFF2-40B4-BE49-F238E27FC236}">
                <a16:creationId xmlns:a16="http://schemas.microsoft.com/office/drawing/2014/main" id="{C7C6F5EB-54AB-4FF6-96E4-EF7E97FA51AF}"/>
              </a:ext>
            </a:extLst>
          </p:cNvPr>
          <p:cNvSpPr/>
          <p:nvPr/>
        </p:nvSpPr>
        <p:spPr>
          <a:xfrm>
            <a:off x="1266284" y="4640566"/>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Pfeil: nach rechts 8">
            <a:extLst>
              <a:ext uri="{FF2B5EF4-FFF2-40B4-BE49-F238E27FC236}">
                <a16:creationId xmlns:a16="http://schemas.microsoft.com/office/drawing/2014/main" id="{B8F5A253-69A1-441B-A63C-86A4E0CE9437}"/>
              </a:ext>
            </a:extLst>
          </p:cNvPr>
          <p:cNvSpPr/>
          <p:nvPr/>
        </p:nvSpPr>
        <p:spPr>
          <a:xfrm>
            <a:off x="1266285" y="4977514"/>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5" name="Grafik 4">
            <a:extLst>
              <a:ext uri="{FF2B5EF4-FFF2-40B4-BE49-F238E27FC236}">
                <a16:creationId xmlns:a16="http://schemas.microsoft.com/office/drawing/2014/main" id="{107EBD39-80CE-4E2C-B225-8112B9F4887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333" t="14763" r="11805" b="16764"/>
          <a:stretch/>
        </p:blipFill>
        <p:spPr>
          <a:xfrm>
            <a:off x="8822865" y="2909892"/>
            <a:ext cx="2435098" cy="2783840"/>
          </a:xfrm>
          <a:prstGeom prst="rect">
            <a:avLst/>
          </a:prstGeom>
        </p:spPr>
      </p:pic>
      <p:sp>
        <p:nvSpPr>
          <p:cNvPr id="10" name="Textfeld 9">
            <a:extLst>
              <a:ext uri="{FF2B5EF4-FFF2-40B4-BE49-F238E27FC236}">
                <a16:creationId xmlns:a16="http://schemas.microsoft.com/office/drawing/2014/main" id="{3CB5031B-DBD9-4233-8351-841B1B70F2FD}"/>
              </a:ext>
            </a:extLst>
          </p:cNvPr>
          <p:cNvSpPr txBox="1"/>
          <p:nvPr/>
        </p:nvSpPr>
        <p:spPr>
          <a:xfrm>
            <a:off x="8727028" y="5693732"/>
            <a:ext cx="2435098" cy="430887"/>
          </a:xfrm>
          <a:prstGeom prst="rect">
            <a:avLst/>
          </a:prstGeom>
          <a:noFill/>
        </p:spPr>
        <p:txBody>
          <a:bodyPr wrap="square" rtlCol="0">
            <a:spAutoFit/>
          </a:bodyPr>
          <a:lstStyle/>
          <a:p>
            <a:r>
              <a:rPr lang="de-DE" sz="1100" dirty="0" err="1"/>
              <a:t>Herbizidverzicht</a:t>
            </a:r>
            <a:r>
              <a:rPr lang="de-DE" sz="1100" dirty="0"/>
              <a:t> entlang des Zauns, Monika </a:t>
            </a:r>
            <a:r>
              <a:rPr lang="de-DE" sz="1100" dirty="0" err="1"/>
              <a:t>Hachtel</a:t>
            </a:r>
            <a:r>
              <a:rPr lang="de-DE" sz="1100" dirty="0"/>
              <a:t>, NABU</a:t>
            </a:r>
          </a:p>
        </p:txBody>
      </p:sp>
    </p:spTree>
    <p:extLst>
      <p:ext uri="{BB962C8B-B14F-4D97-AF65-F5344CB8AC3E}">
        <p14:creationId xmlns:p14="http://schemas.microsoft.com/office/powerpoint/2010/main" val="20667824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Nistangebote für Wildbienen</a:t>
            </a:r>
          </a:p>
        </p:txBody>
      </p:sp>
      <p:sp>
        <p:nvSpPr>
          <p:cNvPr id="3" name="Inhaltsplatzhalter 2"/>
          <p:cNvSpPr>
            <a:spLocks noGrp="1"/>
          </p:cNvSpPr>
          <p:nvPr>
            <p:ph idx="1"/>
          </p:nvPr>
        </p:nvSpPr>
        <p:spPr/>
        <p:txBody>
          <a:bodyPr>
            <a:normAutofit lnSpcReduction="10000"/>
          </a:bodyPr>
          <a:lstStyle/>
          <a:p>
            <a:r>
              <a:rPr lang="de-DE" b="1" dirty="0"/>
              <a:t>Wildbienenhotels, -pfosten, -hölzer, natürliche (Boden-) Nistmöglichkeiten</a:t>
            </a:r>
          </a:p>
          <a:p>
            <a:endParaRPr lang="de-DE" dirty="0"/>
          </a:p>
          <a:p>
            <a:pPr lvl="1"/>
            <a:r>
              <a:rPr lang="de-DE" dirty="0"/>
              <a:t>Förderung der Wildbienen und Etablierung in der Obstanlage</a:t>
            </a:r>
          </a:p>
          <a:p>
            <a:pPr lvl="1"/>
            <a:r>
              <a:rPr lang="de-DE" dirty="0"/>
              <a:t>Förderung insektenfressender Vögel</a:t>
            </a:r>
          </a:p>
          <a:p>
            <a:pPr lvl="1"/>
            <a:endParaRPr lang="de-DE" dirty="0"/>
          </a:p>
          <a:p>
            <a:pPr marL="914400" lvl="2" indent="0">
              <a:buNone/>
            </a:pPr>
            <a:r>
              <a:rPr lang="de-DE" sz="2400" dirty="0"/>
              <a:t>Hohe Bestäubungsleistung auch bei kühleren Temperaturen</a:t>
            </a:r>
          </a:p>
          <a:p>
            <a:pPr marL="914400" lvl="2" indent="0">
              <a:buNone/>
            </a:pPr>
            <a:r>
              <a:rPr lang="de-DE" sz="2400" dirty="0"/>
              <a:t>Reduzierter Pflanzenschutzmitteleinsatz</a:t>
            </a:r>
          </a:p>
          <a:p>
            <a:pPr marL="914400" lvl="2" indent="0">
              <a:buNone/>
            </a:pPr>
            <a:r>
              <a:rPr lang="de-DE" sz="2400" dirty="0"/>
              <a:t>Verbesserung des Images der Landwirtschaft</a:t>
            </a:r>
          </a:p>
          <a:p>
            <a:pPr lvl="1"/>
            <a:endParaRPr lang="de-DE" dirty="0"/>
          </a:p>
          <a:p>
            <a:pPr marL="457200" lvl="1" indent="0">
              <a:buNone/>
            </a:pPr>
            <a:r>
              <a:rPr lang="de-DE" dirty="0"/>
              <a:t>	</a:t>
            </a:r>
          </a:p>
          <a:p>
            <a:pPr lvl="1"/>
            <a:endParaRPr lang="de-DE" dirty="0"/>
          </a:p>
        </p:txBody>
      </p:sp>
      <p:sp>
        <p:nvSpPr>
          <p:cNvPr id="4" name="Pfeil: nach rechts 3">
            <a:extLst>
              <a:ext uri="{FF2B5EF4-FFF2-40B4-BE49-F238E27FC236}">
                <a16:creationId xmlns:a16="http://schemas.microsoft.com/office/drawing/2014/main" id="{0DFDC6C7-808F-4537-8A04-31320B59DD2F}"/>
              </a:ext>
            </a:extLst>
          </p:cNvPr>
          <p:cNvSpPr/>
          <p:nvPr/>
        </p:nvSpPr>
        <p:spPr>
          <a:xfrm>
            <a:off x="1372064" y="4149085"/>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Pfeil: nach rechts 4">
            <a:extLst>
              <a:ext uri="{FF2B5EF4-FFF2-40B4-BE49-F238E27FC236}">
                <a16:creationId xmlns:a16="http://schemas.microsoft.com/office/drawing/2014/main" id="{A9FFB144-D95E-447F-A04E-967D72362310}"/>
              </a:ext>
            </a:extLst>
          </p:cNvPr>
          <p:cNvSpPr/>
          <p:nvPr/>
        </p:nvSpPr>
        <p:spPr>
          <a:xfrm>
            <a:off x="1372065" y="4486033"/>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Pfeil: nach rechts 5">
            <a:extLst>
              <a:ext uri="{FF2B5EF4-FFF2-40B4-BE49-F238E27FC236}">
                <a16:creationId xmlns:a16="http://schemas.microsoft.com/office/drawing/2014/main" id="{2495140D-1794-4280-BEB4-4EC74111C26F}"/>
              </a:ext>
            </a:extLst>
          </p:cNvPr>
          <p:cNvSpPr/>
          <p:nvPr/>
        </p:nvSpPr>
        <p:spPr>
          <a:xfrm>
            <a:off x="1372066" y="4822981"/>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9" name="Grafik 8">
            <a:extLst>
              <a:ext uri="{FF2B5EF4-FFF2-40B4-BE49-F238E27FC236}">
                <a16:creationId xmlns:a16="http://schemas.microsoft.com/office/drawing/2014/main" id="{0288B541-CCBC-4309-8DDB-CF3E2E97926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584" r="10767"/>
          <a:stretch/>
        </p:blipFill>
        <p:spPr>
          <a:xfrm>
            <a:off x="9387103" y="3359344"/>
            <a:ext cx="2500563" cy="2036048"/>
          </a:xfrm>
          <a:prstGeom prst="rect">
            <a:avLst/>
          </a:prstGeom>
        </p:spPr>
      </p:pic>
      <p:sp>
        <p:nvSpPr>
          <p:cNvPr id="8" name="Textfeld 7">
            <a:extLst>
              <a:ext uri="{FF2B5EF4-FFF2-40B4-BE49-F238E27FC236}">
                <a16:creationId xmlns:a16="http://schemas.microsoft.com/office/drawing/2014/main" id="{61C08826-90F5-48A8-A896-4B4744FFAC84}"/>
              </a:ext>
            </a:extLst>
          </p:cNvPr>
          <p:cNvSpPr txBox="1"/>
          <p:nvPr/>
        </p:nvSpPr>
        <p:spPr>
          <a:xfrm>
            <a:off x="10075733" y="5395392"/>
            <a:ext cx="1899879" cy="430887"/>
          </a:xfrm>
          <a:prstGeom prst="rect">
            <a:avLst/>
          </a:prstGeom>
          <a:noFill/>
        </p:spPr>
        <p:txBody>
          <a:bodyPr wrap="none" rtlCol="0">
            <a:spAutoFit/>
          </a:bodyPr>
          <a:lstStyle/>
          <a:p>
            <a:pPr algn="r"/>
            <a:r>
              <a:rPr lang="de-DE" sz="1100" dirty="0"/>
              <a:t>Wildbienenhotel, Markowski, </a:t>
            </a:r>
            <a:br>
              <a:rPr lang="de-DE" sz="1100" dirty="0"/>
            </a:br>
            <a:r>
              <a:rPr lang="de-DE" sz="1100" dirty="0"/>
              <a:t>NABU Rheinauen</a:t>
            </a:r>
          </a:p>
        </p:txBody>
      </p:sp>
    </p:spTree>
    <p:extLst>
      <p:ext uri="{BB962C8B-B14F-4D97-AF65-F5344CB8AC3E}">
        <p14:creationId xmlns:p14="http://schemas.microsoft.com/office/powerpoint/2010/main" val="33793680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Weitere Nistkästen</a:t>
            </a:r>
          </a:p>
        </p:txBody>
      </p:sp>
      <p:sp>
        <p:nvSpPr>
          <p:cNvPr id="3" name="Inhaltsplatzhalter 2"/>
          <p:cNvSpPr>
            <a:spLocks noGrp="1"/>
          </p:cNvSpPr>
          <p:nvPr>
            <p:ph idx="1"/>
          </p:nvPr>
        </p:nvSpPr>
        <p:spPr/>
        <p:txBody>
          <a:bodyPr>
            <a:normAutofit/>
          </a:bodyPr>
          <a:lstStyle/>
          <a:p>
            <a:r>
              <a:rPr lang="de-DE" b="1" dirty="0"/>
              <a:t>Vogelnistkästen, Fledermausquartiere und Turmfalkenkästen</a:t>
            </a:r>
          </a:p>
          <a:p>
            <a:endParaRPr lang="de-DE" dirty="0"/>
          </a:p>
          <a:p>
            <a:pPr lvl="1"/>
            <a:r>
              <a:rPr lang="de-DE" dirty="0"/>
              <a:t>Förderung von insektenfressenden Vögeln und Fledermäusen</a:t>
            </a:r>
          </a:p>
          <a:p>
            <a:pPr lvl="1"/>
            <a:r>
              <a:rPr lang="de-DE" dirty="0"/>
              <a:t>Förderung von mäusejagenden Vögeln</a:t>
            </a:r>
          </a:p>
          <a:p>
            <a:pPr marL="457200" lvl="1" indent="0">
              <a:buNone/>
            </a:pPr>
            <a:endParaRPr lang="de-DE" dirty="0"/>
          </a:p>
          <a:p>
            <a:pPr marL="914400" lvl="2" indent="0">
              <a:buNone/>
            </a:pPr>
            <a:r>
              <a:rPr lang="de-DE" sz="2400" dirty="0"/>
              <a:t>Reduzierter Pflanzenschutzmitteleinsatz</a:t>
            </a:r>
          </a:p>
          <a:p>
            <a:pPr marL="914400" lvl="2" indent="0">
              <a:buNone/>
            </a:pPr>
            <a:r>
              <a:rPr lang="de-DE" sz="2400" dirty="0"/>
              <a:t>Verbesserung des Images der Landwirtschaft</a:t>
            </a:r>
          </a:p>
          <a:p>
            <a:pPr lvl="1"/>
            <a:endParaRPr lang="de-DE" dirty="0"/>
          </a:p>
          <a:p>
            <a:pPr marL="457200" lvl="1" indent="0">
              <a:buNone/>
            </a:pPr>
            <a:r>
              <a:rPr lang="de-DE" dirty="0"/>
              <a:t>	</a:t>
            </a:r>
          </a:p>
          <a:p>
            <a:pPr lvl="1"/>
            <a:endParaRPr lang="de-DE" dirty="0"/>
          </a:p>
        </p:txBody>
      </p:sp>
      <p:sp>
        <p:nvSpPr>
          <p:cNvPr id="4" name="Pfeil: nach rechts 3">
            <a:extLst>
              <a:ext uri="{FF2B5EF4-FFF2-40B4-BE49-F238E27FC236}">
                <a16:creationId xmlns:a16="http://schemas.microsoft.com/office/drawing/2014/main" id="{0DFDC6C7-808F-4537-8A04-31320B59DD2F}"/>
              </a:ext>
            </a:extLst>
          </p:cNvPr>
          <p:cNvSpPr/>
          <p:nvPr/>
        </p:nvSpPr>
        <p:spPr>
          <a:xfrm>
            <a:off x="1372068" y="400795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Pfeil: nach rechts 4">
            <a:extLst>
              <a:ext uri="{FF2B5EF4-FFF2-40B4-BE49-F238E27FC236}">
                <a16:creationId xmlns:a16="http://schemas.microsoft.com/office/drawing/2014/main" id="{A9FFB144-D95E-447F-A04E-967D72362310}"/>
              </a:ext>
            </a:extLst>
          </p:cNvPr>
          <p:cNvSpPr/>
          <p:nvPr/>
        </p:nvSpPr>
        <p:spPr>
          <a:xfrm>
            <a:off x="1372067" y="4377368"/>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7" name="Grafik 6">
            <a:extLst>
              <a:ext uri="{FF2B5EF4-FFF2-40B4-BE49-F238E27FC236}">
                <a16:creationId xmlns:a16="http://schemas.microsoft.com/office/drawing/2014/main" id="{327CA487-7C4F-474D-8D05-4B2FF78B7E48}"/>
              </a:ext>
            </a:extLst>
          </p:cNvPr>
          <p:cNvPicPr>
            <a:picLocks noChangeAspect="1"/>
          </p:cNvPicPr>
          <p:nvPr/>
        </p:nvPicPr>
        <p:blipFill rotWithShape="1">
          <a:blip r:embed="rId3"/>
          <a:srcRect r="7880"/>
          <a:stretch/>
        </p:blipFill>
        <p:spPr>
          <a:xfrm>
            <a:off x="9391194" y="3250216"/>
            <a:ext cx="2699674" cy="2254304"/>
          </a:xfrm>
          <a:prstGeom prst="rect">
            <a:avLst/>
          </a:prstGeom>
        </p:spPr>
      </p:pic>
      <p:sp>
        <p:nvSpPr>
          <p:cNvPr id="8" name="Textfeld 7">
            <a:extLst>
              <a:ext uri="{FF2B5EF4-FFF2-40B4-BE49-F238E27FC236}">
                <a16:creationId xmlns:a16="http://schemas.microsoft.com/office/drawing/2014/main" id="{F694104E-CB0B-4743-B87B-8E55E6EEB812}"/>
              </a:ext>
            </a:extLst>
          </p:cNvPr>
          <p:cNvSpPr txBox="1"/>
          <p:nvPr/>
        </p:nvSpPr>
        <p:spPr>
          <a:xfrm>
            <a:off x="10354495" y="5466446"/>
            <a:ext cx="1736373" cy="261610"/>
          </a:xfrm>
          <a:prstGeom prst="rect">
            <a:avLst/>
          </a:prstGeom>
          <a:noFill/>
        </p:spPr>
        <p:txBody>
          <a:bodyPr wrap="none" rtlCol="0">
            <a:spAutoFit/>
          </a:bodyPr>
          <a:lstStyle/>
          <a:p>
            <a:r>
              <a:rPr lang="de-DE" sz="1100" dirty="0"/>
              <a:t>Fledermauskästen, </a:t>
            </a:r>
            <a:r>
              <a:rPr lang="de-DE" sz="1100" dirty="0" err="1"/>
              <a:t>pixabay</a:t>
            </a:r>
            <a:endParaRPr lang="de-DE" sz="1100" dirty="0"/>
          </a:p>
        </p:txBody>
      </p:sp>
    </p:spTree>
    <p:extLst>
      <p:ext uri="{BB962C8B-B14F-4D97-AF65-F5344CB8AC3E}">
        <p14:creationId xmlns:p14="http://schemas.microsoft.com/office/powerpoint/2010/main" val="3638643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Greifvogelsitzstangen</a:t>
            </a:r>
          </a:p>
        </p:txBody>
      </p:sp>
      <p:sp>
        <p:nvSpPr>
          <p:cNvPr id="3" name="Inhaltsplatzhalter 2"/>
          <p:cNvSpPr>
            <a:spLocks noGrp="1"/>
          </p:cNvSpPr>
          <p:nvPr>
            <p:ph idx="1"/>
          </p:nvPr>
        </p:nvSpPr>
        <p:spPr/>
        <p:txBody>
          <a:bodyPr/>
          <a:lstStyle/>
          <a:p>
            <a:endParaRPr lang="de-DE" dirty="0"/>
          </a:p>
          <a:p>
            <a:pPr lvl="1"/>
            <a:r>
              <a:rPr lang="de-DE" dirty="0"/>
              <a:t>Förderung von mäusejagenden Vögeln</a:t>
            </a:r>
          </a:p>
          <a:p>
            <a:pPr lvl="1"/>
            <a:r>
              <a:rPr lang="de-DE" dirty="0"/>
              <a:t>Unterstützung von Singvögeln (Sitz- und Singwarte)</a:t>
            </a:r>
          </a:p>
          <a:p>
            <a:pPr marL="457200" lvl="1" indent="0">
              <a:buNone/>
            </a:pPr>
            <a:endParaRPr lang="de-DE" dirty="0"/>
          </a:p>
          <a:p>
            <a:pPr marL="914400" lvl="2" indent="0">
              <a:buNone/>
            </a:pPr>
            <a:r>
              <a:rPr lang="de-DE" sz="2400" dirty="0"/>
              <a:t>Reduzierung des Mäusedrucks</a:t>
            </a:r>
          </a:p>
          <a:p>
            <a:pPr marL="914400" lvl="2" indent="0">
              <a:buNone/>
            </a:pPr>
            <a:endParaRPr lang="de-DE" sz="2400" dirty="0"/>
          </a:p>
        </p:txBody>
      </p:sp>
      <p:sp>
        <p:nvSpPr>
          <p:cNvPr id="4" name="Pfeil: nach rechts 3">
            <a:extLst>
              <a:ext uri="{FF2B5EF4-FFF2-40B4-BE49-F238E27FC236}">
                <a16:creationId xmlns:a16="http://schemas.microsoft.com/office/drawing/2014/main" id="{D3646C3D-9739-4437-8703-0BD3FE521BD3}"/>
              </a:ext>
            </a:extLst>
          </p:cNvPr>
          <p:cNvSpPr/>
          <p:nvPr/>
        </p:nvSpPr>
        <p:spPr>
          <a:xfrm>
            <a:off x="1361907" y="3520440"/>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7" name="Grafik 6">
            <a:extLst>
              <a:ext uri="{FF2B5EF4-FFF2-40B4-BE49-F238E27FC236}">
                <a16:creationId xmlns:a16="http://schemas.microsoft.com/office/drawing/2014/main" id="{992FA962-68EC-451D-A70A-F05671F852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41360" y="1360028"/>
            <a:ext cx="3230880" cy="4859782"/>
          </a:xfrm>
          <a:prstGeom prst="rect">
            <a:avLst/>
          </a:prstGeom>
        </p:spPr>
      </p:pic>
      <p:sp>
        <p:nvSpPr>
          <p:cNvPr id="6" name="Textfeld 5">
            <a:extLst>
              <a:ext uri="{FF2B5EF4-FFF2-40B4-BE49-F238E27FC236}">
                <a16:creationId xmlns:a16="http://schemas.microsoft.com/office/drawing/2014/main" id="{5E6F9B0C-F673-44EF-BFAA-DBB0D13498AD}"/>
              </a:ext>
            </a:extLst>
          </p:cNvPr>
          <p:cNvSpPr txBox="1"/>
          <p:nvPr/>
        </p:nvSpPr>
        <p:spPr>
          <a:xfrm>
            <a:off x="5615502" y="5915353"/>
            <a:ext cx="2507418" cy="261610"/>
          </a:xfrm>
          <a:prstGeom prst="rect">
            <a:avLst/>
          </a:prstGeom>
          <a:noFill/>
        </p:spPr>
        <p:txBody>
          <a:bodyPr wrap="none" rtlCol="0">
            <a:spAutoFit/>
          </a:bodyPr>
          <a:lstStyle/>
          <a:p>
            <a:r>
              <a:rPr lang="de-DE" sz="1100" dirty="0"/>
              <a:t>Sitzstange, Markowski, NABU Rheinauen</a:t>
            </a:r>
          </a:p>
        </p:txBody>
      </p:sp>
    </p:spTree>
    <p:extLst>
      <p:ext uri="{BB962C8B-B14F-4D97-AF65-F5344CB8AC3E}">
        <p14:creationId xmlns:p14="http://schemas.microsoft.com/office/powerpoint/2010/main" val="5286612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Stein- und Totholzhaufen</a:t>
            </a:r>
          </a:p>
        </p:txBody>
      </p:sp>
      <p:sp>
        <p:nvSpPr>
          <p:cNvPr id="3" name="Inhaltsplatzhalter 2"/>
          <p:cNvSpPr>
            <a:spLocks noGrp="1"/>
          </p:cNvSpPr>
          <p:nvPr>
            <p:ph idx="1"/>
          </p:nvPr>
        </p:nvSpPr>
        <p:spPr/>
        <p:txBody>
          <a:bodyPr>
            <a:normAutofit/>
          </a:bodyPr>
          <a:lstStyle/>
          <a:p>
            <a:r>
              <a:rPr lang="de-DE" sz="2400" dirty="0"/>
              <a:t>Förderung von Nützlingen im Obstbau (Wildbienen, Räuber wie Marder, Iltis, Mauswiesel, Amphibien und Reptilien)</a:t>
            </a:r>
          </a:p>
          <a:p>
            <a:endParaRPr lang="de-DE" sz="2400" dirty="0"/>
          </a:p>
          <a:p>
            <a:pPr marL="914400" lvl="2" indent="0">
              <a:buNone/>
            </a:pPr>
            <a:r>
              <a:rPr lang="de-DE" sz="2400" dirty="0"/>
              <a:t>Reduzierter Schädlingsdruck</a:t>
            </a:r>
          </a:p>
          <a:p>
            <a:pPr marL="914400" lvl="2" indent="0">
              <a:buNone/>
            </a:pPr>
            <a:r>
              <a:rPr lang="de-DE" sz="2400" dirty="0"/>
              <a:t>Geringerer Pflanzenschutzmitteleinsatz</a:t>
            </a:r>
          </a:p>
          <a:p>
            <a:pPr marL="914400" lvl="2" indent="0">
              <a:buNone/>
            </a:pPr>
            <a:r>
              <a:rPr lang="de-DE" sz="2400" dirty="0"/>
              <a:t>Verbesserung des Images der Landwirtschaft</a:t>
            </a:r>
          </a:p>
        </p:txBody>
      </p:sp>
      <p:sp>
        <p:nvSpPr>
          <p:cNvPr id="4" name="Pfeil: nach rechts 3">
            <a:extLst>
              <a:ext uri="{FF2B5EF4-FFF2-40B4-BE49-F238E27FC236}">
                <a16:creationId xmlns:a16="http://schemas.microsoft.com/office/drawing/2014/main" id="{D91DFBAD-04F0-4AAB-9A95-A0CD128C5721}"/>
              </a:ext>
            </a:extLst>
          </p:cNvPr>
          <p:cNvSpPr/>
          <p:nvPr/>
        </p:nvSpPr>
        <p:spPr>
          <a:xfrm>
            <a:off x="1313366" y="3495477"/>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Pfeil: nach rechts 4">
            <a:extLst>
              <a:ext uri="{FF2B5EF4-FFF2-40B4-BE49-F238E27FC236}">
                <a16:creationId xmlns:a16="http://schemas.microsoft.com/office/drawing/2014/main" id="{F743F0CE-A466-4398-AE3B-4A46AA6FB5D7}"/>
              </a:ext>
            </a:extLst>
          </p:cNvPr>
          <p:cNvSpPr/>
          <p:nvPr/>
        </p:nvSpPr>
        <p:spPr>
          <a:xfrm>
            <a:off x="1313366" y="3866554"/>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Pfeil: nach rechts 5">
            <a:extLst>
              <a:ext uri="{FF2B5EF4-FFF2-40B4-BE49-F238E27FC236}">
                <a16:creationId xmlns:a16="http://schemas.microsoft.com/office/drawing/2014/main" id="{5079480F-F810-48D9-A266-D46EA152F7CF}"/>
              </a:ext>
            </a:extLst>
          </p:cNvPr>
          <p:cNvSpPr/>
          <p:nvPr/>
        </p:nvSpPr>
        <p:spPr>
          <a:xfrm>
            <a:off x="1313367" y="3091061"/>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018440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Stein- und Totholzhaufen</a:t>
            </a:r>
          </a:p>
        </p:txBody>
      </p:sp>
      <p:pic>
        <p:nvPicPr>
          <p:cNvPr id="5" name="Inhaltsplatzhalter 4">
            <a:extLst>
              <a:ext uri="{FF2B5EF4-FFF2-40B4-BE49-F238E27FC236}">
                <a16:creationId xmlns:a16="http://schemas.microsoft.com/office/drawing/2014/main" id="{E9EC4D3A-D77D-4A9F-A44F-F93E8D30D2B9}"/>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055491" y="1844040"/>
            <a:ext cx="3447627" cy="2585720"/>
          </a:xfrm>
        </p:spPr>
      </p:pic>
      <p:pic>
        <p:nvPicPr>
          <p:cNvPr id="6" name="Grafik 5">
            <a:extLst>
              <a:ext uri="{FF2B5EF4-FFF2-40B4-BE49-F238E27FC236}">
                <a16:creationId xmlns:a16="http://schemas.microsoft.com/office/drawing/2014/main" id="{6A4C6193-D077-4E35-A2A3-7853469060D6}"/>
              </a:ext>
            </a:extLst>
          </p:cNvPr>
          <p:cNvPicPr>
            <a:picLocks noChangeAspect="1"/>
          </p:cNvPicPr>
          <p:nvPr/>
        </p:nvPicPr>
        <p:blipFill>
          <a:blip r:embed="rId4"/>
          <a:stretch>
            <a:fillRect/>
          </a:stretch>
        </p:blipFill>
        <p:spPr>
          <a:xfrm>
            <a:off x="3548888" y="3489900"/>
            <a:ext cx="2825773" cy="2555623"/>
          </a:xfrm>
          <a:prstGeom prst="rect">
            <a:avLst/>
          </a:prstGeom>
        </p:spPr>
      </p:pic>
      <p:pic>
        <p:nvPicPr>
          <p:cNvPr id="10" name="Grafik 9">
            <a:extLst>
              <a:ext uri="{FF2B5EF4-FFF2-40B4-BE49-F238E27FC236}">
                <a16:creationId xmlns:a16="http://schemas.microsoft.com/office/drawing/2014/main" id="{16848AB0-03FD-4C38-B3F0-80418453484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7040" t="19932"/>
          <a:stretch/>
        </p:blipFill>
        <p:spPr>
          <a:xfrm>
            <a:off x="6047740" y="1580068"/>
            <a:ext cx="3282288" cy="2701544"/>
          </a:xfrm>
          <a:prstGeom prst="rect">
            <a:avLst/>
          </a:prstGeom>
        </p:spPr>
      </p:pic>
      <p:pic>
        <p:nvPicPr>
          <p:cNvPr id="8" name="Grafik 7">
            <a:extLst>
              <a:ext uri="{FF2B5EF4-FFF2-40B4-BE49-F238E27FC236}">
                <a16:creationId xmlns:a16="http://schemas.microsoft.com/office/drawing/2014/main" id="{91AD7AF7-033C-4125-9CEC-BF38E6C8CE1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6245" b="13313"/>
          <a:stretch/>
        </p:blipFill>
        <p:spPr>
          <a:xfrm>
            <a:off x="8165316" y="3327400"/>
            <a:ext cx="3188484" cy="2475047"/>
          </a:xfrm>
          <a:prstGeom prst="rect">
            <a:avLst/>
          </a:prstGeom>
        </p:spPr>
      </p:pic>
      <p:sp>
        <p:nvSpPr>
          <p:cNvPr id="7" name="Textfeld 6">
            <a:extLst>
              <a:ext uri="{FF2B5EF4-FFF2-40B4-BE49-F238E27FC236}">
                <a16:creationId xmlns:a16="http://schemas.microsoft.com/office/drawing/2014/main" id="{96D7AD9D-2DC7-4E49-970B-F5FD5B61E754}"/>
              </a:ext>
            </a:extLst>
          </p:cNvPr>
          <p:cNvSpPr txBox="1"/>
          <p:nvPr/>
        </p:nvSpPr>
        <p:spPr>
          <a:xfrm>
            <a:off x="6487160" y="6035686"/>
            <a:ext cx="5036956" cy="261610"/>
          </a:xfrm>
          <a:prstGeom prst="rect">
            <a:avLst/>
          </a:prstGeom>
          <a:noFill/>
        </p:spPr>
        <p:txBody>
          <a:bodyPr wrap="none" rtlCol="0">
            <a:spAutoFit/>
          </a:bodyPr>
          <a:lstStyle/>
          <a:p>
            <a:r>
              <a:rPr lang="de-DE" sz="1100" dirty="0"/>
              <a:t>Zauneidechse, Totholzhaufen, Steinhaufen, Iltis (v. li nach </a:t>
            </a:r>
            <a:r>
              <a:rPr lang="de-DE" sz="1100" dirty="0" err="1"/>
              <a:t>re</a:t>
            </a:r>
            <a:r>
              <a:rPr lang="de-DE" sz="1100" dirty="0"/>
              <a:t>), Monika </a:t>
            </a:r>
            <a:r>
              <a:rPr lang="de-DE" sz="1100" dirty="0" err="1"/>
              <a:t>Hachtel</a:t>
            </a:r>
            <a:r>
              <a:rPr lang="de-DE" sz="1100" dirty="0"/>
              <a:t>, NABU</a:t>
            </a:r>
          </a:p>
        </p:txBody>
      </p:sp>
    </p:spTree>
    <p:extLst>
      <p:ext uri="{BB962C8B-B14F-4D97-AF65-F5344CB8AC3E}">
        <p14:creationId xmlns:p14="http://schemas.microsoft.com/office/powerpoint/2010/main" val="3701499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Maßnahme: Regionale Verantwortungsarten</a:t>
            </a:r>
          </a:p>
        </p:txBody>
      </p:sp>
      <p:sp>
        <p:nvSpPr>
          <p:cNvPr id="3" name="Inhaltsplatzhalter 2"/>
          <p:cNvSpPr>
            <a:spLocks noGrp="1"/>
          </p:cNvSpPr>
          <p:nvPr>
            <p:ph idx="1"/>
          </p:nvPr>
        </p:nvSpPr>
        <p:spPr/>
        <p:txBody>
          <a:bodyPr/>
          <a:lstStyle/>
          <a:p>
            <a:r>
              <a:rPr lang="de-DE" b="1" dirty="0"/>
              <a:t>Gezielte Maßnahmen zur Förderung von bestimmten Tier-/Pflanzenarten</a:t>
            </a:r>
          </a:p>
          <a:p>
            <a:endParaRPr lang="de-DE" dirty="0"/>
          </a:p>
          <a:p>
            <a:pPr lvl="1"/>
            <a:r>
              <a:rPr lang="de-DE" dirty="0"/>
              <a:t>Positive Bestandsentwicklung von bestimmten Arten wie z.B. Turmfalken, Schleiereule, Wiedehopf, Rebhuhn, </a:t>
            </a:r>
            <a:r>
              <a:rPr lang="de-DE" dirty="0" err="1"/>
              <a:t>Sandflora</a:t>
            </a:r>
            <a:endParaRPr lang="de-DE" dirty="0"/>
          </a:p>
          <a:p>
            <a:pPr marL="0" indent="0">
              <a:buNone/>
            </a:pPr>
            <a:endParaRPr lang="de-DE" sz="2400" dirty="0"/>
          </a:p>
          <a:p>
            <a:pPr marL="914400" lvl="2" indent="0">
              <a:buNone/>
            </a:pPr>
            <a:r>
              <a:rPr lang="de-DE" sz="2400" dirty="0"/>
              <a:t>Verbesserung des Images der Landwirtschaft </a:t>
            </a:r>
            <a:br>
              <a:rPr lang="de-DE" sz="2400" dirty="0"/>
            </a:br>
            <a:r>
              <a:rPr lang="de-DE" sz="2400" dirty="0"/>
              <a:t>durch eine Art Patenschaft für eine regionaltypische</a:t>
            </a:r>
            <a:br>
              <a:rPr lang="de-DE" sz="2400" dirty="0"/>
            </a:br>
            <a:r>
              <a:rPr lang="de-DE" sz="2400" dirty="0"/>
              <a:t>sowie geschützte, gefährdete oder seltene Art</a:t>
            </a:r>
          </a:p>
        </p:txBody>
      </p:sp>
      <p:sp>
        <p:nvSpPr>
          <p:cNvPr id="4" name="Pfeil: nach rechts 3">
            <a:extLst>
              <a:ext uri="{FF2B5EF4-FFF2-40B4-BE49-F238E27FC236}">
                <a16:creationId xmlns:a16="http://schemas.microsoft.com/office/drawing/2014/main" id="{A060400D-2BF7-4398-B163-546BB4C54E53}"/>
              </a:ext>
            </a:extLst>
          </p:cNvPr>
          <p:cNvSpPr/>
          <p:nvPr/>
        </p:nvSpPr>
        <p:spPr>
          <a:xfrm>
            <a:off x="1333686" y="4405034"/>
            <a:ext cx="398033" cy="269479"/>
          </a:xfrm>
          <a:prstGeom prst="rightArrow">
            <a:avLst/>
          </a:prstGeom>
          <a:solidFill>
            <a:srgbClr val="98C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5" name="Grafik 4">
            <a:extLst>
              <a:ext uri="{FF2B5EF4-FFF2-40B4-BE49-F238E27FC236}">
                <a16:creationId xmlns:a16="http://schemas.microsoft.com/office/drawing/2014/main" id="{DE0C4EAE-A8DD-46E0-9E64-32902F99302F}"/>
              </a:ext>
            </a:extLst>
          </p:cNvPr>
          <p:cNvPicPr>
            <a:picLocks noChangeAspect="1"/>
          </p:cNvPicPr>
          <p:nvPr/>
        </p:nvPicPr>
        <p:blipFill>
          <a:blip r:embed="rId3"/>
          <a:stretch>
            <a:fillRect/>
          </a:stretch>
        </p:blipFill>
        <p:spPr>
          <a:xfrm>
            <a:off x="8572776" y="3771055"/>
            <a:ext cx="3276510" cy="2183487"/>
          </a:xfrm>
          <a:prstGeom prst="rect">
            <a:avLst/>
          </a:prstGeom>
        </p:spPr>
      </p:pic>
      <p:sp>
        <p:nvSpPr>
          <p:cNvPr id="6" name="Textfeld 5">
            <a:extLst>
              <a:ext uri="{FF2B5EF4-FFF2-40B4-BE49-F238E27FC236}">
                <a16:creationId xmlns:a16="http://schemas.microsoft.com/office/drawing/2014/main" id="{F7D4DF71-B58D-417A-9EA7-E3F6695AFB31}"/>
              </a:ext>
            </a:extLst>
          </p:cNvPr>
          <p:cNvSpPr txBox="1"/>
          <p:nvPr/>
        </p:nvSpPr>
        <p:spPr>
          <a:xfrm>
            <a:off x="10554140" y="5940770"/>
            <a:ext cx="1599320" cy="261610"/>
          </a:xfrm>
          <a:prstGeom prst="rect">
            <a:avLst/>
          </a:prstGeom>
          <a:noFill/>
        </p:spPr>
        <p:txBody>
          <a:bodyPr wrap="square" rtlCol="0">
            <a:spAutoFit/>
          </a:bodyPr>
          <a:lstStyle/>
          <a:p>
            <a:r>
              <a:rPr lang="de-DE" sz="1100" dirty="0"/>
              <a:t>Wiedehopf, </a:t>
            </a:r>
            <a:r>
              <a:rPr lang="de-DE" sz="1100" dirty="0" err="1"/>
              <a:t>pixabay</a:t>
            </a:r>
            <a:endParaRPr lang="de-DE" sz="1100" dirty="0"/>
          </a:p>
        </p:txBody>
      </p:sp>
    </p:spTree>
    <p:extLst>
      <p:ext uri="{BB962C8B-B14F-4D97-AF65-F5344CB8AC3E}">
        <p14:creationId xmlns:p14="http://schemas.microsoft.com/office/powerpoint/2010/main" val="40650203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Diskussion:</a:t>
            </a:r>
          </a:p>
        </p:txBody>
      </p:sp>
      <p:sp>
        <p:nvSpPr>
          <p:cNvPr id="3" name="Inhaltsplatzhalter 2"/>
          <p:cNvSpPr>
            <a:spLocks noGrp="1"/>
          </p:cNvSpPr>
          <p:nvPr>
            <p:ph idx="1"/>
          </p:nvPr>
        </p:nvSpPr>
        <p:spPr/>
        <p:txBody>
          <a:bodyPr/>
          <a:lstStyle/>
          <a:p>
            <a:pPr marL="0" indent="0">
              <a:buNone/>
            </a:pPr>
            <a:r>
              <a:rPr lang="de-DE" sz="2400" dirty="0"/>
              <a:t>Die Umsetzung von biodiversitätsfördernden Maßnahmen, wie Sie in dieser Präsentation beschrieben sind, kosten Geld. </a:t>
            </a:r>
          </a:p>
          <a:p>
            <a:r>
              <a:rPr lang="de-DE" sz="2400" dirty="0"/>
              <a:t>Welche Strategien können zum Einsatz kommen, um diesen Aufwand in wert zu setzen?</a:t>
            </a:r>
          </a:p>
          <a:p>
            <a:r>
              <a:rPr lang="de-DE" sz="2400" dirty="0"/>
              <a:t>Wie kann die Gesellschaft mitgenommen werden, die ebenfalls von einer höheren Biodiversität profitiert?</a:t>
            </a:r>
          </a:p>
        </p:txBody>
      </p:sp>
      <p:pic>
        <p:nvPicPr>
          <p:cNvPr id="5" name="Grafik 4">
            <a:extLst>
              <a:ext uri="{FF2B5EF4-FFF2-40B4-BE49-F238E27FC236}">
                <a16:creationId xmlns:a16="http://schemas.microsoft.com/office/drawing/2014/main" id="{1E20FBAF-A884-4FB2-9C22-2A5769409B00}"/>
              </a:ext>
            </a:extLst>
          </p:cNvPr>
          <p:cNvPicPr>
            <a:picLocks noChangeAspect="1"/>
          </p:cNvPicPr>
          <p:nvPr/>
        </p:nvPicPr>
        <p:blipFill>
          <a:blip r:embed="rId3"/>
          <a:stretch>
            <a:fillRect/>
          </a:stretch>
        </p:blipFill>
        <p:spPr>
          <a:xfrm>
            <a:off x="5885935" y="4031641"/>
            <a:ext cx="2702169" cy="2046186"/>
          </a:xfrm>
          <a:prstGeom prst="rect">
            <a:avLst/>
          </a:prstGeom>
        </p:spPr>
      </p:pic>
      <p:sp>
        <p:nvSpPr>
          <p:cNvPr id="6" name="Textfeld 5">
            <a:extLst>
              <a:ext uri="{FF2B5EF4-FFF2-40B4-BE49-F238E27FC236}">
                <a16:creationId xmlns:a16="http://schemas.microsoft.com/office/drawing/2014/main" id="{7192E48D-10FF-4636-B073-EEE8A112C955}"/>
              </a:ext>
            </a:extLst>
          </p:cNvPr>
          <p:cNvSpPr txBox="1"/>
          <p:nvPr/>
        </p:nvSpPr>
        <p:spPr>
          <a:xfrm>
            <a:off x="7643534" y="6044602"/>
            <a:ext cx="1201844" cy="261610"/>
          </a:xfrm>
          <a:prstGeom prst="rect">
            <a:avLst/>
          </a:prstGeom>
          <a:noFill/>
        </p:spPr>
        <p:txBody>
          <a:bodyPr wrap="square" rtlCol="0">
            <a:spAutoFit/>
          </a:bodyPr>
          <a:lstStyle/>
          <a:p>
            <a:r>
              <a:rPr lang="de-DE" sz="1100" dirty="0"/>
              <a:t>Apfel, </a:t>
            </a:r>
            <a:r>
              <a:rPr lang="de-DE" sz="1100" dirty="0" err="1"/>
              <a:t>pixabay</a:t>
            </a:r>
            <a:endParaRPr lang="de-DE" sz="1100" dirty="0"/>
          </a:p>
        </p:txBody>
      </p:sp>
    </p:spTree>
    <p:extLst>
      <p:ext uri="{BB962C8B-B14F-4D97-AF65-F5344CB8AC3E}">
        <p14:creationId xmlns:p14="http://schemas.microsoft.com/office/powerpoint/2010/main" val="743664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Aufgabe 1:</a:t>
            </a:r>
          </a:p>
        </p:txBody>
      </p:sp>
      <p:sp>
        <p:nvSpPr>
          <p:cNvPr id="3" name="Inhaltsplatzhalter 2"/>
          <p:cNvSpPr>
            <a:spLocks noGrp="1"/>
          </p:cNvSpPr>
          <p:nvPr>
            <p:ph idx="1"/>
          </p:nvPr>
        </p:nvSpPr>
        <p:spPr/>
        <p:txBody>
          <a:bodyPr/>
          <a:lstStyle/>
          <a:p>
            <a:pPr marL="0" indent="0">
              <a:buNone/>
            </a:pPr>
            <a:r>
              <a:rPr lang="de-DE" u="sng" dirty="0"/>
              <a:t>Betrachten Sie die Obstanlagen in Ihrem Betrieb</a:t>
            </a:r>
            <a:r>
              <a:rPr lang="de-DE" dirty="0"/>
              <a:t>:</a:t>
            </a:r>
          </a:p>
          <a:p>
            <a:pPr marL="0" indent="0">
              <a:buNone/>
            </a:pPr>
            <a:endParaRPr lang="de-DE" dirty="0"/>
          </a:p>
          <a:p>
            <a:r>
              <a:rPr lang="de-DE" dirty="0"/>
              <a:t>Welche biodiversitätsfördernden Maßnahmen werden bereits umgesetzt?</a:t>
            </a:r>
          </a:p>
          <a:p>
            <a:r>
              <a:rPr lang="de-DE" dirty="0"/>
              <a:t>Nennen Sie 3 biodiversitätsfördernde Maßnahmen, die zusätzlich in Ihrem Betrieb sinnvoll umgesetzt werden können und begründen Sie Ihre Aussage. </a:t>
            </a:r>
          </a:p>
        </p:txBody>
      </p:sp>
    </p:spTree>
    <p:extLst>
      <p:ext uri="{BB962C8B-B14F-4D97-AF65-F5344CB8AC3E}">
        <p14:creationId xmlns:p14="http://schemas.microsoft.com/office/powerpoint/2010/main" val="27084753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Aufgabe 2:</a:t>
            </a:r>
          </a:p>
        </p:txBody>
      </p:sp>
      <p:sp>
        <p:nvSpPr>
          <p:cNvPr id="3" name="Inhaltsplatzhalter 2"/>
          <p:cNvSpPr>
            <a:spLocks noGrp="1"/>
          </p:cNvSpPr>
          <p:nvPr>
            <p:ph idx="1"/>
          </p:nvPr>
        </p:nvSpPr>
        <p:spPr/>
        <p:txBody>
          <a:bodyPr/>
          <a:lstStyle/>
          <a:p>
            <a:pPr marL="0" indent="0">
              <a:buNone/>
            </a:pPr>
            <a:r>
              <a:rPr lang="de-DE" dirty="0"/>
              <a:t>Welche Schritte sind notwendig, um einen mehrjährigen Blühstreifen erfolgreich zu etablieren? </a:t>
            </a:r>
          </a:p>
          <a:p>
            <a:pPr marL="0" indent="0">
              <a:buNone/>
            </a:pPr>
            <a:r>
              <a:rPr lang="de-DE" sz="2400" dirty="0"/>
              <a:t>   Die Tabelle kann als Hilfestellung verwendet werden.</a:t>
            </a:r>
          </a:p>
        </p:txBody>
      </p:sp>
      <p:graphicFrame>
        <p:nvGraphicFramePr>
          <p:cNvPr id="4" name="Tabelle 3">
            <a:extLst>
              <a:ext uri="{FF2B5EF4-FFF2-40B4-BE49-F238E27FC236}">
                <a16:creationId xmlns:a16="http://schemas.microsoft.com/office/drawing/2014/main" id="{831F8FB4-3EF6-4A1E-B814-ABAAE1F253A0}"/>
              </a:ext>
            </a:extLst>
          </p:cNvPr>
          <p:cNvGraphicFramePr>
            <a:graphicFrameLocks noGrp="1"/>
          </p:cNvGraphicFramePr>
          <p:nvPr>
            <p:extLst>
              <p:ext uri="{D42A27DB-BD31-4B8C-83A1-F6EECF244321}">
                <p14:modId xmlns:p14="http://schemas.microsoft.com/office/powerpoint/2010/main" val="1218666244"/>
              </p:ext>
            </p:extLst>
          </p:nvPr>
        </p:nvGraphicFramePr>
        <p:xfrm>
          <a:off x="2427889" y="3641752"/>
          <a:ext cx="7357242" cy="2286000"/>
        </p:xfrm>
        <a:graphic>
          <a:graphicData uri="http://schemas.openxmlformats.org/drawingml/2006/table">
            <a:tbl>
              <a:tblPr firstRow="1" bandRow="1">
                <a:tableStyleId>{93296810-A885-4BE3-A3E7-6D5BEEA58F35}</a:tableStyleId>
              </a:tblPr>
              <a:tblGrid>
                <a:gridCol w="3678621">
                  <a:extLst>
                    <a:ext uri="{9D8B030D-6E8A-4147-A177-3AD203B41FA5}">
                      <a16:colId xmlns:a16="http://schemas.microsoft.com/office/drawing/2014/main" val="2367318705"/>
                    </a:ext>
                  </a:extLst>
                </a:gridCol>
                <a:gridCol w="3678621">
                  <a:extLst>
                    <a:ext uri="{9D8B030D-6E8A-4147-A177-3AD203B41FA5}">
                      <a16:colId xmlns:a16="http://schemas.microsoft.com/office/drawing/2014/main" val="1595220756"/>
                    </a:ext>
                  </a:extLst>
                </a:gridCol>
              </a:tblGrid>
              <a:tr h="427788">
                <a:tc>
                  <a:txBody>
                    <a:bodyPr/>
                    <a:lstStyle/>
                    <a:p>
                      <a:r>
                        <a:rPr lang="de-DE" sz="2400" dirty="0"/>
                        <a:t>Maßnahmen</a:t>
                      </a:r>
                    </a:p>
                  </a:txBody>
                  <a:tcPr>
                    <a:solidFill>
                      <a:srgbClr val="7CA042"/>
                    </a:solidFill>
                  </a:tcPr>
                </a:tc>
                <a:tc>
                  <a:txBody>
                    <a:bodyPr/>
                    <a:lstStyle/>
                    <a:p>
                      <a:r>
                        <a:rPr lang="de-DE" sz="2400" dirty="0"/>
                        <a:t>Beschreibung</a:t>
                      </a:r>
                    </a:p>
                  </a:txBody>
                  <a:tcPr>
                    <a:solidFill>
                      <a:srgbClr val="7CA042"/>
                    </a:solidFill>
                  </a:tcPr>
                </a:tc>
                <a:extLst>
                  <a:ext uri="{0D108BD9-81ED-4DB2-BD59-A6C34878D82A}">
                    <a16:rowId xmlns:a16="http://schemas.microsoft.com/office/drawing/2014/main" val="3056595379"/>
                  </a:ext>
                </a:extLst>
              </a:tr>
              <a:tr h="427788">
                <a:tc>
                  <a:txBody>
                    <a:bodyPr/>
                    <a:lstStyle/>
                    <a:p>
                      <a:r>
                        <a:rPr lang="de-DE" sz="2000" dirty="0">
                          <a:solidFill>
                            <a:schemeClr val="bg2">
                              <a:lumMod val="25000"/>
                            </a:schemeClr>
                          </a:solidFill>
                        </a:rPr>
                        <a:t>Saatgut / Standort</a:t>
                      </a:r>
                    </a:p>
                  </a:txBody>
                  <a:tcPr/>
                </a:tc>
                <a:tc>
                  <a:txBody>
                    <a:bodyPr/>
                    <a:lstStyle/>
                    <a:p>
                      <a:endParaRPr lang="de-DE" sz="2400" dirty="0"/>
                    </a:p>
                  </a:txBody>
                  <a:tcPr/>
                </a:tc>
                <a:extLst>
                  <a:ext uri="{0D108BD9-81ED-4DB2-BD59-A6C34878D82A}">
                    <a16:rowId xmlns:a16="http://schemas.microsoft.com/office/drawing/2014/main" val="3828805222"/>
                  </a:ext>
                </a:extLst>
              </a:tr>
              <a:tr h="427788">
                <a:tc>
                  <a:txBody>
                    <a:bodyPr/>
                    <a:lstStyle/>
                    <a:p>
                      <a:r>
                        <a:rPr lang="de-DE" sz="2000" dirty="0">
                          <a:solidFill>
                            <a:schemeClr val="bg2">
                              <a:lumMod val="25000"/>
                            </a:schemeClr>
                          </a:solidFill>
                        </a:rPr>
                        <a:t>Bodenbearbeitung</a:t>
                      </a:r>
                    </a:p>
                  </a:txBody>
                  <a:tcPr/>
                </a:tc>
                <a:tc>
                  <a:txBody>
                    <a:bodyPr/>
                    <a:lstStyle/>
                    <a:p>
                      <a:endParaRPr lang="de-DE" sz="2400" dirty="0"/>
                    </a:p>
                  </a:txBody>
                  <a:tcPr/>
                </a:tc>
                <a:extLst>
                  <a:ext uri="{0D108BD9-81ED-4DB2-BD59-A6C34878D82A}">
                    <a16:rowId xmlns:a16="http://schemas.microsoft.com/office/drawing/2014/main" val="1805834531"/>
                  </a:ext>
                </a:extLst>
              </a:tr>
              <a:tr h="427788">
                <a:tc>
                  <a:txBody>
                    <a:bodyPr/>
                    <a:lstStyle/>
                    <a:p>
                      <a:r>
                        <a:rPr lang="de-DE" sz="2000" dirty="0">
                          <a:solidFill>
                            <a:schemeClr val="bg2">
                              <a:lumMod val="25000"/>
                            </a:schemeClr>
                          </a:solidFill>
                        </a:rPr>
                        <a:t>Aussaat (wann, wie)</a:t>
                      </a:r>
                    </a:p>
                  </a:txBody>
                  <a:tcPr/>
                </a:tc>
                <a:tc>
                  <a:txBody>
                    <a:bodyPr/>
                    <a:lstStyle/>
                    <a:p>
                      <a:endParaRPr lang="de-DE" sz="2400" dirty="0"/>
                    </a:p>
                  </a:txBody>
                  <a:tcPr/>
                </a:tc>
                <a:extLst>
                  <a:ext uri="{0D108BD9-81ED-4DB2-BD59-A6C34878D82A}">
                    <a16:rowId xmlns:a16="http://schemas.microsoft.com/office/drawing/2014/main" val="105145144"/>
                  </a:ext>
                </a:extLst>
              </a:tr>
              <a:tr h="427788">
                <a:tc>
                  <a:txBody>
                    <a:bodyPr/>
                    <a:lstStyle/>
                    <a:p>
                      <a:r>
                        <a:rPr lang="de-DE" sz="2000" dirty="0">
                          <a:solidFill>
                            <a:schemeClr val="bg2">
                              <a:lumMod val="25000"/>
                            </a:schemeClr>
                          </a:solidFill>
                        </a:rPr>
                        <a:t>Pflege</a:t>
                      </a:r>
                    </a:p>
                  </a:txBody>
                  <a:tcPr/>
                </a:tc>
                <a:tc>
                  <a:txBody>
                    <a:bodyPr/>
                    <a:lstStyle/>
                    <a:p>
                      <a:endParaRPr lang="de-DE" sz="2400" dirty="0"/>
                    </a:p>
                  </a:txBody>
                  <a:tcPr/>
                </a:tc>
                <a:extLst>
                  <a:ext uri="{0D108BD9-81ED-4DB2-BD59-A6C34878D82A}">
                    <a16:rowId xmlns:a16="http://schemas.microsoft.com/office/drawing/2014/main" val="1658291714"/>
                  </a:ext>
                </a:extLst>
              </a:tr>
            </a:tbl>
          </a:graphicData>
        </a:graphic>
      </p:graphicFrame>
    </p:spTree>
    <p:extLst>
      <p:ext uri="{BB962C8B-B14F-4D97-AF65-F5344CB8AC3E}">
        <p14:creationId xmlns:p14="http://schemas.microsoft.com/office/powerpoint/2010/main" val="7522445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Aufgabe 3:</a:t>
            </a:r>
          </a:p>
        </p:txBody>
      </p:sp>
      <p:sp>
        <p:nvSpPr>
          <p:cNvPr id="3" name="Inhaltsplatzhalter 2"/>
          <p:cNvSpPr>
            <a:spLocks noGrp="1"/>
          </p:cNvSpPr>
          <p:nvPr>
            <p:ph idx="1"/>
          </p:nvPr>
        </p:nvSpPr>
        <p:spPr>
          <a:xfrm>
            <a:off x="838200" y="1698952"/>
            <a:ext cx="10515600" cy="4351338"/>
          </a:xfrm>
        </p:spPr>
        <p:txBody>
          <a:bodyPr/>
          <a:lstStyle/>
          <a:p>
            <a:pPr marL="0" indent="0">
              <a:buNone/>
            </a:pPr>
            <a:r>
              <a:rPr lang="de-DE" sz="2400" dirty="0"/>
              <a:t>Auf landwirtschaftlichen Flächen müssen nach § 29 WG Baden-Württemberg </a:t>
            </a:r>
            <a:r>
              <a:rPr lang="de-DE" sz="2400" b="1" dirty="0"/>
              <a:t>im Außenbereich 10 m Abstand </a:t>
            </a:r>
            <a:r>
              <a:rPr lang="de-DE" sz="2400" dirty="0"/>
              <a:t>zu Gewässern eingehalten werden, auf denen keine (intensive) Nutzung stattfinden darf.</a:t>
            </a:r>
          </a:p>
          <a:p>
            <a:r>
              <a:rPr lang="de-DE" dirty="0"/>
              <a:t>Welche biodiversitätsfördernden Maßnahmen bieten sich auf diesen Gewässerrandstreifen an?</a:t>
            </a:r>
          </a:p>
          <a:p>
            <a:r>
              <a:rPr lang="de-DE" dirty="0"/>
              <a:t>Welchen Mehrwert kann der Betrieb                                                                                     daraus mitnehmen? </a:t>
            </a:r>
          </a:p>
        </p:txBody>
      </p:sp>
      <p:pic>
        <p:nvPicPr>
          <p:cNvPr id="5" name="Grafik 4">
            <a:extLst>
              <a:ext uri="{FF2B5EF4-FFF2-40B4-BE49-F238E27FC236}">
                <a16:creationId xmlns:a16="http://schemas.microsoft.com/office/drawing/2014/main" id="{6F9A9814-2317-4ABA-B46E-7D7C3B2DFA76}"/>
              </a:ext>
            </a:extLst>
          </p:cNvPr>
          <p:cNvPicPr>
            <a:picLocks noChangeAspect="1"/>
          </p:cNvPicPr>
          <p:nvPr/>
        </p:nvPicPr>
        <p:blipFill rotWithShape="1">
          <a:blip r:embed="rId3"/>
          <a:srcRect l="33965" t="38927" r="23448" b="24419"/>
          <a:stretch/>
        </p:blipFill>
        <p:spPr>
          <a:xfrm>
            <a:off x="6596934" y="3590870"/>
            <a:ext cx="5080056" cy="2459420"/>
          </a:xfrm>
          <a:prstGeom prst="rect">
            <a:avLst/>
          </a:prstGeom>
        </p:spPr>
      </p:pic>
      <p:sp>
        <p:nvSpPr>
          <p:cNvPr id="6" name="Textfeld 5">
            <a:extLst>
              <a:ext uri="{FF2B5EF4-FFF2-40B4-BE49-F238E27FC236}">
                <a16:creationId xmlns:a16="http://schemas.microsoft.com/office/drawing/2014/main" id="{6416900E-E38F-411C-BEE9-71EAF4789660}"/>
              </a:ext>
            </a:extLst>
          </p:cNvPr>
          <p:cNvSpPr txBox="1"/>
          <p:nvPr/>
        </p:nvSpPr>
        <p:spPr>
          <a:xfrm>
            <a:off x="415941" y="5548549"/>
            <a:ext cx="6047919" cy="600164"/>
          </a:xfrm>
          <a:prstGeom prst="rect">
            <a:avLst/>
          </a:prstGeom>
          <a:noFill/>
        </p:spPr>
        <p:txBody>
          <a:bodyPr wrap="square" rtlCol="0">
            <a:spAutoFit/>
          </a:bodyPr>
          <a:lstStyle/>
          <a:p>
            <a:r>
              <a:rPr lang="de-DE" sz="1100" dirty="0"/>
              <a:t>Quelle: Merkblätter für die Umweltgerechte Landbewirtschaftung, Nr. 36, , LTZ, September 2018. Gewässerrandstreifen in Baden-Württemberg. Anforderungen und praktische Umsetzung für die Landwirtschaft. Zeichnungen; </a:t>
            </a:r>
            <a:r>
              <a:rPr lang="de-DE" sz="1100" dirty="0" err="1"/>
              <a:t>Maerzke</a:t>
            </a:r>
            <a:r>
              <a:rPr lang="de-DE" sz="1100" dirty="0"/>
              <a:t>/Büro am Fluss.</a:t>
            </a:r>
          </a:p>
        </p:txBody>
      </p:sp>
    </p:spTree>
    <p:extLst>
      <p:ext uri="{BB962C8B-B14F-4D97-AF65-F5344CB8AC3E}">
        <p14:creationId xmlns:p14="http://schemas.microsoft.com/office/powerpoint/2010/main" val="20370140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Aufgabe 4 - Sommerarbeit:</a:t>
            </a:r>
          </a:p>
        </p:txBody>
      </p:sp>
      <p:sp>
        <p:nvSpPr>
          <p:cNvPr id="3" name="Inhaltsplatzhalter 2"/>
          <p:cNvSpPr>
            <a:spLocks noGrp="1"/>
          </p:cNvSpPr>
          <p:nvPr>
            <p:ph idx="1"/>
          </p:nvPr>
        </p:nvSpPr>
        <p:spPr>
          <a:xfrm>
            <a:off x="838200" y="1698952"/>
            <a:ext cx="10515600" cy="4351338"/>
          </a:xfrm>
        </p:spPr>
        <p:txBody>
          <a:bodyPr>
            <a:normAutofit fontScale="92500" lnSpcReduction="10000"/>
          </a:bodyPr>
          <a:lstStyle/>
          <a:p>
            <a:pPr marL="0" indent="0">
              <a:buNone/>
            </a:pPr>
            <a:r>
              <a:rPr lang="de-DE" dirty="0"/>
              <a:t>Bauen oder kaufen Sie eine </a:t>
            </a:r>
            <a:r>
              <a:rPr lang="de-DE" b="1" dirty="0"/>
              <a:t>Wildbienen-Nisthilfe und setzen Sie jeweils 25 gehörnte und 25 rote Mauerbienen-Kokons</a:t>
            </a:r>
            <a:r>
              <a:rPr lang="de-DE" dirty="0"/>
              <a:t> ein.</a:t>
            </a:r>
          </a:p>
          <a:p>
            <a:pPr marL="0" indent="0">
              <a:buNone/>
            </a:pPr>
            <a:r>
              <a:rPr lang="de-DE" dirty="0"/>
              <a:t>Beobachten Sie Folgendes über den Sommer und halten Sie Ihre Beobachtungen fest:</a:t>
            </a:r>
          </a:p>
          <a:p>
            <a:r>
              <a:rPr lang="de-DE" dirty="0"/>
              <a:t>Wie hoch ist die Belegungsrate Ihrer Nisthilfen im/nach dem Sommer?</a:t>
            </a:r>
          </a:p>
          <a:p>
            <a:r>
              <a:rPr lang="de-DE" dirty="0"/>
              <a:t>Gibt es Unterschiede bei den verschiedenen Arten?</a:t>
            </a:r>
          </a:p>
          <a:p>
            <a:r>
              <a:rPr lang="de-DE" dirty="0"/>
              <a:t>Wie könnten die Mauerbienen stärker gefördert werden?</a:t>
            </a:r>
          </a:p>
          <a:p>
            <a:endParaRPr lang="de-DE" dirty="0"/>
          </a:p>
          <a:p>
            <a:pPr marL="0" indent="0">
              <a:buNone/>
            </a:pPr>
            <a:r>
              <a:rPr lang="de-DE" sz="2400" dirty="0"/>
              <a:t>Infos dazu finden Sie z.B. unter </a:t>
            </a:r>
            <a:r>
              <a:rPr lang="de-DE" sz="2400" u="sng" dirty="0">
                <a:hlinkClick r:id="rId3"/>
              </a:rPr>
              <a:t>www.mauerbienen-shop.com</a:t>
            </a:r>
            <a:br>
              <a:rPr lang="de-DE" sz="2400" u="sng" dirty="0"/>
            </a:br>
            <a:r>
              <a:rPr lang="de-DE" sz="2400" u="sng" dirty="0">
                <a:hlinkClick r:id="rId4"/>
              </a:rPr>
              <a:t>https://bienen.open-academy.com/nisthilfen-fuer-mauerbienen/</a:t>
            </a:r>
            <a:r>
              <a:rPr lang="de-DE" sz="2400" u="sng" dirty="0"/>
              <a:t> </a:t>
            </a:r>
            <a:r>
              <a:rPr lang="de-DE" sz="2400" dirty="0"/>
              <a:t> </a:t>
            </a:r>
          </a:p>
          <a:p>
            <a:pPr marL="0" indent="0">
              <a:buNone/>
            </a:pPr>
            <a:r>
              <a:rPr lang="de-DE" sz="2400" dirty="0"/>
              <a:t>01_04_Anleitung_Wildbienenhaus </a:t>
            </a:r>
            <a:r>
              <a:rPr lang="de-DE" sz="2400" b="1" dirty="0"/>
              <a:t> </a:t>
            </a:r>
          </a:p>
          <a:p>
            <a:pPr marL="0" indent="0">
              <a:buNone/>
            </a:pPr>
            <a:endParaRPr lang="de-DE" dirty="0"/>
          </a:p>
        </p:txBody>
      </p:sp>
      <p:sp>
        <p:nvSpPr>
          <p:cNvPr id="6" name="Textfeld 5">
            <a:extLst>
              <a:ext uri="{FF2B5EF4-FFF2-40B4-BE49-F238E27FC236}">
                <a16:creationId xmlns:a16="http://schemas.microsoft.com/office/drawing/2014/main" id="{6416900E-E38F-411C-BEE9-71EAF4789660}"/>
              </a:ext>
            </a:extLst>
          </p:cNvPr>
          <p:cNvSpPr txBox="1"/>
          <p:nvPr/>
        </p:nvSpPr>
        <p:spPr>
          <a:xfrm>
            <a:off x="10453939" y="6050290"/>
            <a:ext cx="1799721" cy="261610"/>
          </a:xfrm>
          <a:prstGeom prst="rect">
            <a:avLst/>
          </a:prstGeom>
          <a:noFill/>
        </p:spPr>
        <p:txBody>
          <a:bodyPr wrap="square" rtlCol="0">
            <a:spAutoFit/>
          </a:bodyPr>
          <a:lstStyle/>
          <a:p>
            <a:r>
              <a:rPr lang="de-DE" sz="1100" dirty="0"/>
              <a:t>Rote Mauerbiene, </a:t>
            </a:r>
            <a:r>
              <a:rPr lang="de-DE" sz="1100" dirty="0" err="1"/>
              <a:t>pixabay</a:t>
            </a:r>
            <a:endParaRPr lang="de-DE" sz="1100" dirty="0"/>
          </a:p>
        </p:txBody>
      </p:sp>
      <p:pic>
        <p:nvPicPr>
          <p:cNvPr id="4" name="Grafik 3">
            <a:extLst>
              <a:ext uri="{FF2B5EF4-FFF2-40B4-BE49-F238E27FC236}">
                <a16:creationId xmlns:a16="http://schemas.microsoft.com/office/drawing/2014/main" id="{27F2BDE2-B574-4D8E-818A-DCF253848624}"/>
              </a:ext>
            </a:extLst>
          </p:cNvPr>
          <p:cNvPicPr>
            <a:picLocks noChangeAspect="1"/>
          </p:cNvPicPr>
          <p:nvPr/>
        </p:nvPicPr>
        <p:blipFill rotWithShape="1">
          <a:blip r:embed="rId5"/>
          <a:srcRect l="25641" t="19231" r="28846" b="21531"/>
          <a:stretch/>
        </p:blipFill>
        <p:spPr>
          <a:xfrm>
            <a:off x="9522786" y="3938954"/>
            <a:ext cx="2440841" cy="2111336"/>
          </a:xfrm>
          <a:prstGeom prst="rect">
            <a:avLst/>
          </a:prstGeom>
        </p:spPr>
      </p:pic>
    </p:spTree>
    <p:extLst>
      <p:ext uri="{BB962C8B-B14F-4D97-AF65-F5344CB8AC3E}">
        <p14:creationId xmlns:p14="http://schemas.microsoft.com/office/powerpoint/2010/main" val="5752067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Biodiversitätsberatung in Baden-Württemberg </a:t>
            </a:r>
            <a:r>
              <a:rPr lang="de-DE" sz="3600" dirty="0" err="1"/>
              <a:t>Beratung.Zukunft.Land</a:t>
            </a:r>
            <a:endParaRPr lang="de-DE" sz="3600" dirty="0"/>
          </a:p>
        </p:txBody>
      </p:sp>
      <p:sp>
        <p:nvSpPr>
          <p:cNvPr id="3" name="Inhaltsplatzhalter 2"/>
          <p:cNvSpPr>
            <a:spLocks noGrp="1"/>
          </p:cNvSpPr>
          <p:nvPr>
            <p:ph idx="1"/>
          </p:nvPr>
        </p:nvSpPr>
        <p:spPr>
          <a:xfrm>
            <a:off x="838200" y="1618845"/>
            <a:ext cx="10515600" cy="4351338"/>
          </a:xfrm>
        </p:spPr>
        <p:txBody>
          <a:bodyPr>
            <a:normAutofit/>
          </a:bodyPr>
          <a:lstStyle/>
          <a:p>
            <a:pPr marL="0" indent="0">
              <a:buNone/>
            </a:pPr>
            <a:r>
              <a:rPr lang="de-DE" sz="2600" dirty="0"/>
              <a:t>Beratung landwirtschaftlicher Betriebe zur Erhaltung und Förderung der Biodiversität:</a:t>
            </a:r>
          </a:p>
          <a:p>
            <a:pPr marL="0" indent="0">
              <a:buNone/>
            </a:pPr>
            <a:endParaRPr lang="de-DE" sz="1000" dirty="0"/>
          </a:p>
          <a:p>
            <a:pPr>
              <a:buFont typeface="Courier New" panose="02070309020205020404" pitchFamily="49" charset="0"/>
              <a:buChar char="o"/>
            </a:pPr>
            <a:r>
              <a:rPr lang="de-DE" sz="2600" dirty="0"/>
              <a:t> </a:t>
            </a:r>
            <a:r>
              <a:rPr lang="de-DE" sz="2600" dirty="0">
                <a:solidFill>
                  <a:schemeClr val="accent1"/>
                </a:solidFill>
              </a:rPr>
              <a:t>Einstiegsmodul: Gesamtbetriebliche Biodiversitätsberatung</a:t>
            </a:r>
          </a:p>
          <a:p>
            <a:pPr>
              <a:buFont typeface="Courier New" panose="02070309020205020404" pitchFamily="49" charset="0"/>
              <a:buChar char="o"/>
            </a:pPr>
            <a:r>
              <a:rPr lang="de-DE" sz="2600" dirty="0"/>
              <a:t> </a:t>
            </a:r>
            <a:r>
              <a:rPr lang="de-DE" sz="2600" dirty="0">
                <a:solidFill>
                  <a:srgbClr val="C00000"/>
                </a:solidFill>
              </a:rPr>
              <a:t>Spezialmodul: Maßnahmen zur Biodiversität</a:t>
            </a:r>
          </a:p>
          <a:p>
            <a:pPr>
              <a:buFont typeface="Courier New" panose="02070309020205020404" pitchFamily="49" charset="0"/>
              <a:buChar char="o"/>
            </a:pPr>
            <a:r>
              <a:rPr lang="de-DE" sz="2600" dirty="0"/>
              <a:t> Förderung: 100 Prozent der förderfähigen Kosten (ohne MwSt.), bis zu </a:t>
            </a:r>
            <a:br>
              <a:rPr lang="de-DE" sz="2600" dirty="0"/>
            </a:br>
            <a:r>
              <a:rPr lang="de-DE" sz="2600" dirty="0"/>
              <a:t>1.100 EUR</a:t>
            </a:r>
          </a:p>
          <a:p>
            <a:pPr>
              <a:buFont typeface="Courier New" panose="02070309020205020404" pitchFamily="49" charset="0"/>
              <a:buChar char="o"/>
            </a:pPr>
            <a:r>
              <a:rPr lang="de-DE" sz="2600" dirty="0">
                <a:solidFill>
                  <a:schemeClr val="accent1"/>
                </a:solidFill>
              </a:rPr>
              <a:t> https://bzl.landwirtschaft-bw.de/,Lde/Startseite/</a:t>
            </a:r>
            <a:br>
              <a:rPr lang="de-DE" sz="2600" dirty="0">
                <a:solidFill>
                  <a:schemeClr val="accent1"/>
                </a:solidFill>
              </a:rPr>
            </a:br>
            <a:r>
              <a:rPr lang="de-DE" sz="2600" dirty="0">
                <a:solidFill>
                  <a:schemeClr val="accent1"/>
                </a:solidFill>
              </a:rPr>
              <a:t>Beratungsmodule/</a:t>
            </a:r>
            <a:r>
              <a:rPr lang="de-DE" sz="2600" dirty="0" err="1">
                <a:solidFill>
                  <a:schemeClr val="accent1"/>
                </a:solidFill>
              </a:rPr>
              <a:t>Umwelt+und+Energie</a:t>
            </a:r>
            <a:endParaRPr lang="de-DE" sz="2600" dirty="0">
              <a:solidFill>
                <a:schemeClr val="accent1"/>
              </a:solidFill>
            </a:endParaRPr>
          </a:p>
        </p:txBody>
      </p:sp>
      <p:pic>
        <p:nvPicPr>
          <p:cNvPr id="7" name="Grafik 6">
            <a:extLst>
              <a:ext uri="{FF2B5EF4-FFF2-40B4-BE49-F238E27FC236}">
                <a16:creationId xmlns:a16="http://schemas.microsoft.com/office/drawing/2014/main" id="{4A8F8BA6-AB5F-44EE-941A-40D97E3FF050}"/>
              </a:ext>
            </a:extLst>
          </p:cNvPr>
          <p:cNvPicPr>
            <a:picLocks noChangeAspect="1"/>
          </p:cNvPicPr>
          <p:nvPr/>
        </p:nvPicPr>
        <p:blipFill rotWithShape="1">
          <a:blip r:embed="rId3"/>
          <a:srcRect l="3633" t="29792" r="74570" b="53958"/>
          <a:stretch/>
        </p:blipFill>
        <p:spPr>
          <a:xfrm>
            <a:off x="8343899" y="4478290"/>
            <a:ext cx="3557589" cy="1491893"/>
          </a:xfrm>
          <a:prstGeom prst="rect">
            <a:avLst/>
          </a:prstGeom>
        </p:spPr>
      </p:pic>
    </p:spTree>
    <p:extLst>
      <p:ext uri="{BB962C8B-B14F-4D97-AF65-F5344CB8AC3E}">
        <p14:creationId xmlns:p14="http://schemas.microsoft.com/office/powerpoint/2010/main" val="21598900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sz="3600" dirty="0"/>
              <a:t>Projekt: Obstbau-Modellanlagen zur Förderung der Biologischen Vielfalt</a:t>
            </a:r>
          </a:p>
        </p:txBody>
      </p:sp>
      <p:sp>
        <p:nvSpPr>
          <p:cNvPr id="3" name="Inhaltsplatzhalter 2"/>
          <p:cNvSpPr>
            <a:spLocks noGrp="1"/>
          </p:cNvSpPr>
          <p:nvPr>
            <p:ph idx="1"/>
          </p:nvPr>
        </p:nvSpPr>
        <p:spPr>
          <a:xfrm>
            <a:off x="840828" y="1663216"/>
            <a:ext cx="10515600" cy="4351338"/>
          </a:xfrm>
        </p:spPr>
        <p:txBody>
          <a:bodyPr>
            <a:normAutofit/>
          </a:bodyPr>
          <a:lstStyle/>
          <a:p>
            <a:pPr marL="0" indent="0">
              <a:buNone/>
            </a:pPr>
            <a:r>
              <a:rPr lang="de-DE" sz="2400" b="1" dirty="0"/>
              <a:t>Projektziele: </a:t>
            </a:r>
            <a:r>
              <a:rPr lang="de-DE" sz="2400" dirty="0"/>
              <a:t>Etablierung und Optimierung von Modellanlagen zur Förderung der Biologischen Vielfalt im Tafelobst – Wissensvermittlung an obstbauliche und naturschutznahe Gruppen</a:t>
            </a:r>
          </a:p>
          <a:p>
            <a:pPr marL="0" indent="0">
              <a:buNone/>
            </a:pPr>
            <a:r>
              <a:rPr lang="de-DE" sz="2000" dirty="0"/>
              <a:t>Nähere Infos unter: </a:t>
            </a:r>
            <a:r>
              <a:rPr lang="de-DE" sz="2000" dirty="0">
                <a:hlinkClick r:id="rId3"/>
              </a:rPr>
              <a:t>https://www.bodensee-stiftung.org/foerderung-der-biologischen-vielfalt-in-tafelobstanlagen/</a:t>
            </a:r>
            <a:endParaRPr lang="de-DE" sz="2000" dirty="0"/>
          </a:p>
          <a:p>
            <a:pPr marL="0" indent="0">
              <a:buNone/>
            </a:pPr>
            <a:r>
              <a:rPr lang="de-DE" sz="2400" dirty="0"/>
              <a:t> </a:t>
            </a:r>
            <a:r>
              <a:rPr lang="de-DE" sz="2000" dirty="0"/>
              <a:t>Projektbeteiligte:</a:t>
            </a:r>
            <a:endParaRPr lang="de-DE" sz="2000" b="1" dirty="0"/>
          </a:p>
        </p:txBody>
      </p:sp>
      <p:pic>
        <p:nvPicPr>
          <p:cNvPr id="5" name="Grafik 4">
            <a:extLst>
              <a:ext uri="{FF2B5EF4-FFF2-40B4-BE49-F238E27FC236}">
                <a16:creationId xmlns:a16="http://schemas.microsoft.com/office/drawing/2014/main" id="{3F8275A8-9F14-40A6-AEA1-36EB99917E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08821" y="3902305"/>
            <a:ext cx="1515419" cy="964817"/>
          </a:xfrm>
          <a:prstGeom prst="rect">
            <a:avLst/>
          </a:prstGeom>
        </p:spPr>
      </p:pic>
      <p:pic>
        <p:nvPicPr>
          <p:cNvPr id="8" name="Grafik 7">
            <a:extLst>
              <a:ext uri="{FF2B5EF4-FFF2-40B4-BE49-F238E27FC236}">
                <a16:creationId xmlns:a16="http://schemas.microsoft.com/office/drawing/2014/main" id="{32C92D2E-05EF-487A-9816-41FD17277F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26554" y="4129989"/>
            <a:ext cx="815154" cy="1029059"/>
          </a:xfrm>
          <a:prstGeom prst="rect">
            <a:avLst/>
          </a:prstGeom>
        </p:spPr>
      </p:pic>
      <p:pic>
        <p:nvPicPr>
          <p:cNvPr id="10" name="Grafik 9">
            <a:extLst>
              <a:ext uri="{FF2B5EF4-FFF2-40B4-BE49-F238E27FC236}">
                <a16:creationId xmlns:a16="http://schemas.microsoft.com/office/drawing/2014/main" id="{068D2176-26C6-4C1F-B437-C90923300CE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06968" y="5233427"/>
            <a:ext cx="1685075" cy="842877"/>
          </a:xfrm>
          <a:prstGeom prst="rect">
            <a:avLst/>
          </a:prstGeom>
        </p:spPr>
      </p:pic>
      <p:pic>
        <p:nvPicPr>
          <p:cNvPr id="12" name="Grafik 11">
            <a:extLst>
              <a:ext uri="{FF2B5EF4-FFF2-40B4-BE49-F238E27FC236}">
                <a16:creationId xmlns:a16="http://schemas.microsoft.com/office/drawing/2014/main" id="{5CBB07CB-6B43-4BF5-B937-BCD2258FF9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80037" y="5457342"/>
            <a:ext cx="2047873" cy="557212"/>
          </a:xfrm>
          <a:prstGeom prst="rect">
            <a:avLst/>
          </a:prstGeom>
        </p:spPr>
      </p:pic>
      <p:pic>
        <p:nvPicPr>
          <p:cNvPr id="14" name="Grafik 13">
            <a:extLst>
              <a:ext uri="{FF2B5EF4-FFF2-40B4-BE49-F238E27FC236}">
                <a16:creationId xmlns:a16="http://schemas.microsoft.com/office/drawing/2014/main" id="{9C3153AA-96AF-410E-A111-03AA8DC94AB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15904" y="4985282"/>
            <a:ext cx="1934955" cy="1063031"/>
          </a:xfrm>
          <a:prstGeom prst="rect">
            <a:avLst/>
          </a:prstGeom>
        </p:spPr>
      </p:pic>
      <p:sp>
        <p:nvSpPr>
          <p:cNvPr id="15" name="Textfeld 14">
            <a:extLst>
              <a:ext uri="{FF2B5EF4-FFF2-40B4-BE49-F238E27FC236}">
                <a16:creationId xmlns:a16="http://schemas.microsoft.com/office/drawing/2014/main" id="{8A308D9C-DCCC-446B-91A2-40C395CA96A1}"/>
              </a:ext>
            </a:extLst>
          </p:cNvPr>
          <p:cNvSpPr txBox="1"/>
          <p:nvPr/>
        </p:nvSpPr>
        <p:spPr>
          <a:xfrm>
            <a:off x="9454907" y="4384713"/>
            <a:ext cx="1898893" cy="369332"/>
          </a:xfrm>
          <a:prstGeom prst="rect">
            <a:avLst/>
          </a:prstGeom>
          <a:noFill/>
        </p:spPr>
        <p:txBody>
          <a:bodyPr wrap="square" rtlCol="0">
            <a:spAutoFit/>
          </a:bodyPr>
          <a:lstStyle/>
          <a:p>
            <a:r>
              <a:rPr lang="de-DE" dirty="0">
                <a:solidFill>
                  <a:schemeClr val="bg2">
                    <a:lumMod val="50000"/>
                  </a:schemeClr>
                </a:solidFill>
              </a:rPr>
              <a:t>Gefördert durch:</a:t>
            </a:r>
          </a:p>
        </p:txBody>
      </p:sp>
      <p:pic>
        <p:nvPicPr>
          <p:cNvPr id="17" name="Grafik 16">
            <a:extLst>
              <a:ext uri="{FF2B5EF4-FFF2-40B4-BE49-F238E27FC236}">
                <a16:creationId xmlns:a16="http://schemas.microsoft.com/office/drawing/2014/main" id="{79DBF77D-6662-4938-A5B4-52166E899D4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51088" y="5348322"/>
            <a:ext cx="1390650" cy="635000"/>
          </a:xfrm>
          <a:prstGeom prst="rect">
            <a:avLst/>
          </a:prstGeom>
        </p:spPr>
      </p:pic>
      <p:pic>
        <p:nvPicPr>
          <p:cNvPr id="18" name="Grafik 17">
            <a:extLst>
              <a:ext uri="{FF2B5EF4-FFF2-40B4-BE49-F238E27FC236}">
                <a16:creationId xmlns:a16="http://schemas.microsoft.com/office/drawing/2014/main" id="{B83AF282-508A-4D21-9F60-93B1D7EE0D77}"/>
              </a:ext>
            </a:extLst>
          </p:cNvPr>
          <p:cNvPicPr>
            <a:picLocks noChangeAspect="1"/>
          </p:cNvPicPr>
          <p:nvPr/>
        </p:nvPicPr>
        <p:blipFill>
          <a:blip r:embed="rId10"/>
          <a:stretch>
            <a:fillRect/>
          </a:stretch>
        </p:blipFill>
        <p:spPr>
          <a:xfrm>
            <a:off x="2496479" y="3902305"/>
            <a:ext cx="3107820" cy="1082978"/>
          </a:xfrm>
          <a:prstGeom prst="rect">
            <a:avLst/>
          </a:prstGeom>
        </p:spPr>
      </p:pic>
      <p:pic>
        <p:nvPicPr>
          <p:cNvPr id="20" name="Grafik 19">
            <a:extLst>
              <a:ext uri="{FF2B5EF4-FFF2-40B4-BE49-F238E27FC236}">
                <a16:creationId xmlns:a16="http://schemas.microsoft.com/office/drawing/2014/main" id="{A93B0EC1-F43C-4EA1-B9D4-3BDAFC34000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668443" y="3902304"/>
            <a:ext cx="1533317" cy="964817"/>
          </a:xfrm>
          <a:prstGeom prst="rect">
            <a:avLst/>
          </a:prstGeom>
        </p:spPr>
      </p:pic>
      <p:sp>
        <p:nvSpPr>
          <p:cNvPr id="21" name="Textfeld 20">
            <a:extLst>
              <a:ext uri="{FF2B5EF4-FFF2-40B4-BE49-F238E27FC236}">
                <a16:creationId xmlns:a16="http://schemas.microsoft.com/office/drawing/2014/main" id="{E530F298-73F7-44F0-B4BD-126F6CA8A802}"/>
              </a:ext>
            </a:extLst>
          </p:cNvPr>
          <p:cNvSpPr txBox="1"/>
          <p:nvPr/>
        </p:nvSpPr>
        <p:spPr>
          <a:xfrm>
            <a:off x="426237" y="5443560"/>
            <a:ext cx="1936857" cy="584775"/>
          </a:xfrm>
          <a:prstGeom prst="rect">
            <a:avLst/>
          </a:prstGeom>
          <a:noFill/>
          <a:ln>
            <a:solidFill>
              <a:schemeClr val="accent6"/>
            </a:solidFill>
          </a:ln>
        </p:spPr>
        <p:txBody>
          <a:bodyPr wrap="square" rtlCol="0">
            <a:spAutoFit/>
          </a:bodyPr>
          <a:lstStyle/>
          <a:p>
            <a:pPr algn="ctr"/>
            <a:r>
              <a:rPr lang="de-DE" sz="1600" dirty="0"/>
              <a:t>Obstbetrieb Karin Scherzinger</a:t>
            </a:r>
          </a:p>
        </p:txBody>
      </p:sp>
    </p:spTree>
    <p:extLst>
      <p:ext uri="{BB962C8B-B14F-4D97-AF65-F5344CB8AC3E}">
        <p14:creationId xmlns:p14="http://schemas.microsoft.com/office/powerpoint/2010/main" val="39071858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Impressum</a:t>
            </a:r>
          </a:p>
        </p:txBody>
      </p:sp>
      <p:sp>
        <p:nvSpPr>
          <p:cNvPr id="16" name="Inhaltsplatzhalter 2">
            <a:extLst>
              <a:ext uri="{FF2B5EF4-FFF2-40B4-BE49-F238E27FC236}">
                <a16:creationId xmlns:a16="http://schemas.microsoft.com/office/drawing/2014/main" id="{5E3A784C-9F22-4519-8106-E159FFB935B2}"/>
              </a:ext>
            </a:extLst>
          </p:cNvPr>
          <p:cNvSpPr>
            <a:spLocks noGrp="1"/>
          </p:cNvSpPr>
          <p:nvPr>
            <p:ph idx="1"/>
          </p:nvPr>
        </p:nvSpPr>
        <p:spPr>
          <a:xfrm>
            <a:off x="969160" y="1690688"/>
            <a:ext cx="10515600" cy="4351338"/>
          </a:xfrm>
        </p:spPr>
        <p:txBody>
          <a:bodyPr>
            <a:normAutofit fontScale="85000" lnSpcReduction="10000"/>
          </a:bodyPr>
          <a:lstStyle/>
          <a:p>
            <a:pPr marL="0" indent="0">
              <a:buNone/>
            </a:pPr>
            <a:r>
              <a:rPr lang="de-DE" sz="2400" b="1" dirty="0">
                <a:solidFill>
                  <a:srgbClr val="000000"/>
                </a:solidFill>
                <a:latin typeface="Calibri" panose="020F0502020204030204" pitchFamily="34" charset="0"/>
              </a:rPr>
              <a:t>Herausgeber		</a:t>
            </a:r>
            <a:r>
              <a:rPr lang="de-DE" sz="2100" dirty="0">
                <a:solidFill>
                  <a:srgbClr val="000000"/>
                </a:solidFill>
                <a:latin typeface="Calibri" panose="020F0502020204030204" pitchFamily="34" charset="0"/>
              </a:rPr>
              <a:t>Bodensee-Stiftung, Fritz-Reichle-Ring 4, 78315 Radolfzell</a:t>
            </a:r>
            <a:endParaRPr lang="de-DE" sz="2100" dirty="0"/>
          </a:p>
          <a:p>
            <a:pPr marL="0" indent="0">
              <a:buNone/>
            </a:pPr>
            <a:r>
              <a:rPr lang="de-DE" sz="2400" b="1" dirty="0">
                <a:solidFill>
                  <a:srgbClr val="000000"/>
                </a:solidFill>
                <a:latin typeface="Calibri" panose="020F0502020204030204" pitchFamily="34" charset="0"/>
              </a:rPr>
              <a:t>Text 			</a:t>
            </a:r>
            <a:r>
              <a:rPr lang="de-DE" sz="2100" dirty="0">
                <a:solidFill>
                  <a:srgbClr val="000000"/>
                </a:solidFill>
                <a:latin typeface="Calibri" panose="020F0502020204030204" pitchFamily="34" charset="0"/>
              </a:rPr>
              <a:t>Sabine Sommer (Bodensee-Stiftung)</a:t>
            </a:r>
            <a:r>
              <a:rPr lang="de-DE" sz="2400" dirty="0">
                <a:solidFill>
                  <a:srgbClr val="000000"/>
                </a:solidFill>
                <a:latin typeface="Calibri" panose="020F0502020204030204" pitchFamily="34" charset="0"/>
              </a:rPr>
              <a:t>			</a:t>
            </a:r>
          </a:p>
          <a:p>
            <a:pPr marL="0" indent="0">
              <a:buNone/>
            </a:pPr>
            <a:r>
              <a:rPr lang="de-DE" sz="2400" b="1" dirty="0">
                <a:solidFill>
                  <a:srgbClr val="000000"/>
                </a:solidFill>
                <a:latin typeface="Calibri" panose="020F0502020204030204" pitchFamily="34" charset="0"/>
              </a:rPr>
              <a:t>Bilder</a:t>
            </a:r>
            <a:r>
              <a:rPr lang="de-DE" sz="2400" dirty="0">
                <a:solidFill>
                  <a:srgbClr val="000000"/>
                </a:solidFill>
                <a:latin typeface="Calibri" panose="020F0502020204030204" pitchFamily="34" charset="0"/>
              </a:rPr>
              <a:t>   			</a:t>
            </a:r>
            <a:r>
              <a:rPr lang="de-DE" sz="2100" dirty="0">
                <a:solidFill>
                  <a:srgbClr val="000000"/>
                </a:solidFill>
                <a:latin typeface="Calibri" panose="020F0502020204030204" pitchFamily="34" charset="0"/>
              </a:rPr>
              <a:t>siehe Quellenangaben an den Bildern und im Notizbereich</a:t>
            </a:r>
            <a:endParaRPr lang="de-DE" sz="2100" dirty="0"/>
          </a:p>
          <a:p>
            <a:pPr marL="0" indent="0">
              <a:buNone/>
            </a:pPr>
            <a:endParaRPr lang="de-DE" sz="2200" b="1" dirty="0">
              <a:solidFill>
                <a:srgbClr val="000000"/>
              </a:solidFill>
              <a:latin typeface="Calibri" panose="020F0502020204030204" pitchFamily="34" charset="0"/>
            </a:endParaRPr>
          </a:p>
          <a:p>
            <a:pPr marL="0" indent="0">
              <a:buNone/>
            </a:pPr>
            <a:r>
              <a:rPr lang="de-DE" sz="2400" b="1" dirty="0">
                <a:solidFill>
                  <a:srgbClr val="000000"/>
                </a:solidFill>
                <a:latin typeface="Calibri" panose="020F0502020204030204" pitchFamily="34" charset="0"/>
              </a:rPr>
              <a:t>Nutzungsrechte/Haftungsausschluss</a:t>
            </a:r>
            <a:endParaRPr lang="de-DE" sz="2400" dirty="0"/>
          </a:p>
          <a:p>
            <a:pPr marL="0" indent="0">
              <a:buNone/>
            </a:pPr>
            <a:r>
              <a:rPr lang="de-DE" sz="2000" dirty="0">
                <a:solidFill>
                  <a:srgbClr val="000000"/>
                </a:solidFill>
                <a:latin typeface="Calibri" panose="020F0502020204030204" pitchFamily="34" charset="0"/>
              </a:rPr>
              <a:t>Die Nutzungsrechte der PPT-, PDF- und Word-Dokumente liegen bei den Projektpartnern des Projekts Obstbau-Modellanlagen zur Förderung der biologischen Vielfalt, der Bodensee-Stiftung, der Flächenagentur Baden-Württemberg sowie dem Kompetenzzentrum Obstbau Bodensee (KOB), dem Landwirtschaftlichen Technologiezentrum Augustenberg (LTZ) und der Staatlichen Lehr- und Versuchsanstalt für Obst- und Weinbau, Weinsberg (LVWO). Das Nutzen, Kopieren sowie Bearbeiten (auch in Teilen) der Inhalte (Text und Grafik) dieser Dateien für die eigene Unterrichtsplanung/Beratungstätigkeit ist unter Wahrung der Urheberrechte erlaubt. Quellenangaben sind entsprechend zu übernehmen. Für die von Dritten bearbeiteten Inhalte übernehmen die oben genannten Projektpartner keine Haftung.</a:t>
            </a:r>
            <a:endParaRPr lang="de-DE" sz="2000" dirty="0"/>
          </a:p>
          <a:p>
            <a:pPr marL="0" indent="0">
              <a:buNone/>
            </a:pPr>
            <a:endParaRPr lang="de-DE" sz="2100" b="1" dirty="0">
              <a:solidFill>
                <a:srgbClr val="000000"/>
              </a:solidFill>
              <a:latin typeface="Calibri" panose="020F0502020204030204" pitchFamily="34" charset="0"/>
            </a:endParaRPr>
          </a:p>
          <a:p>
            <a:pPr marL="0" indent="0">
              <a:buNone/>
            </a:pPr>
            <a:r>
              <a:rPr lang="de-DE" sz="2100" b="1" dirty="0">
                <a:solidFill>
                  <a:srgbClr val="000000"/>
                </a:solidFill>
                <a:latin typeface="Calibri" panose="020F0502020204030204" pitchFamily="34" charset="0"/>
              </a:rPr>
              <a:t>Dezember, 2023</a:t>
            </a:r>
          </a:p>
        </p:txBody>
      </p:sp>
    </p:spTree>
    <p:extLst>
      <p:ext uri="{BB962C8B-B14F-4D97-AF65-F5344CB8AC3E}">
        <p14:creationId xmlns:p14="http://schemas.microsoft.com/office/powerpoint/2010/main" val="36214014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4775</Words>
  <Application>Microsoft Office PowerPoint</Application>
  <PresentationFormat>Breitbild</PresentationFormat>
  <Paragraphs>487</Paragraphs>
  <Slides>45</Slides>
  <Notes>39</Notes>
  <HiddenSlides>1</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45</vt:i4>
      </vt:variant>
    </vt:vector>
  </HeadingPairs>
  <TitlesOfParts>
    <vt:vector size="51" baseType="lpstr">
      <vt:lpstr>Arial</vt:lpstr>
      <vt:lpstr>Calibri</vt:lpstr>
      <vt:lpstr>Calibri Light</vt:lpstr>
      <vt:lpstr>Courier New</vt:lpstr>
      <vt:lpstr>Wingdings</vt:lpstr>
      <vt:lpstr>Office Theme</vt:lpstr>
      <vt:lpstr>Förderung der Biodiversität im Erwerbsobstanbau</vt:lpstr>
      <vt:lpstr>Definition </vt:lpstr>
      <vt:lpstr>Definition </vt:lpstr>
      <vt:lpstr>Biodiversität…</vt:lpstr>
      <vt:lpstr>Kurzvideo</vt:lpstr>
      <vt:lpstr>Biodiversität…</vt:lpstr>
      <vt:lpstr>Biodiversität…</vt:lpstr>
      <vt:lpstr>PowerPoint-Präsentation</vt:lpstr>
      <vt:lpstr>Tafelbild: Ökosystemleistungen der Biodiversität</vt:lpstr>
      <vt:lpstr>Ökosystemleistungen der Biodiversität</vt:lpstr>
      <vt:lpstr>PowerPoint-Präsentation</vt:lpstr>
      <vt:lpstr>Verlust der Biodiversität</vt:lpstr>
      <vt:lpstr>Verlust der Biodiversität</vt:lpstr>
      <vt:lpstr>Verlust der Biodiversität</vt:lpstr>
      <vt:lpstr>PowerPoint-Präsentation</vt:lpstr>
      <vt:lpstr>Rückgang der Biodiversität in der Landwirtschaft</vt:lpstr>
      <vt:lpstr>Rückgang der Biodiversität im Obstbau</vt:lpstr>
      <vt:lpstr>Gründe für Biodiversität im Obstanbau</vt:lpstr>
      <vt:lpstr>Gründe für Biodiversität im Obstbau</vt:lpstr>
      <vt:lpstr>FAZIT</vt:lpstr>
      <vt:lpstr>Sowohl die Kunden…</vt:lpstr>
      <vt:lpstr>…als auch der Handel beginnen zu reagieren</vt:lpstr>
      <vt:lpstr>PowerPoint-Präsentation</vt:lpstr>
      <vt:lpstr>Potentiale des Erwerbsobstanbaus</vt:lpstr>
      <vt:lpstr>Potentiale des Erwerbsobstanbaus</vt:lpstr>
      <vt:lpstr>PowerPoint-Präsentation</vt:lpstr>
      <vt:lpstr>Maßnahme: Blühmischungen</vt:lpstr>
      <vt:lpstr>Maßnahme: Blühende Fahrgassen</vt:lpstr>
      <vt:lpstr>Maßnahme: Ankerpflanzen </vt:lpstr>
      <vt:lpstr>Maßnahme: Hecken</vt:lpstr>
      <vt:lpstr>Maßnahme: Verringerung der Pestizidbelastung</vt:lpstr>
      <vt:lpstr>Maßnahme: Nistangebote für Wildbienen</vt:lpstr>
      <vt:lpstr>Maßnahme: Weitere Nistkästen</vt:lpstr>
      <vt:lpstr>Maßnahme: Greifvogelsitzstangen</vt:lpstr>
      <vt:lpstr>Maßnahme: Stein- und Totholzhaufen</vt:lpstr>
      <vt:lpstr>Maßnahme: Stein- und Totholzhaufen</vt:lpstr>
      <vt:lpstr>Maßnahme: Regionale Verantwortungsarten</vt:lpstr>
      <vt:lpstr>Diskussion:</vt:lpstr>
      <vt:lpstr>Aufgabe 1:</vt:lpstr>
      <vt:lpstr>Aufgabe 2:</vt:lpstr>
      <vt:lpstr>Aufgabe 3:</vt:lpstr>
      <vt:lpstr>Aufgabe 4 - Sommerarbeit:</vt:lpstr>
      <vt:lpstr>Biodiversitätsberatung in Baden-Württemberg Beratung.Zukunft.Land</vt:lpstr>
      <vt:lpstr>Projekt: Obstbau-Modellanlagen zur Förderung der Biologischen Vielfalt</vt:lpstr>
      <vt:lpstr>Impressum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Carolina Wackerhagen</dc:creator>
  <cp:lastModifiedBy>Sabine Sommer</cp:lastModifiedBy>
  <cp:revision>305</cp:revision>
  <dcterms:created xsi:type="dcterms:W3CDTF">2019-05-22T10:12:54Z</dcterms:created>
  <dcterms:modified xsi:type="dcterms:W3CDTF">2023-12-06T11:36:55Z</dcterms:modified>
</cp:coreProperties>
</file>