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56" r:id="rId2"/>
    <p:sldId id="322" r:id="rId3"/>
    <p:sldId id="257" r:id="rId4"/>
    <p:sldId id="305" r:id="rId5"/>
    <p:sldId id="321" r:id="rId6"/>
    <p:sldId id="331" r:id="rId7"/>
    <p:sldId id="320" r:id="rId8"/>
    <p:sldId id="333" r:id="rId9"/>
    <p:sldId id="332" r:id="rId10"/>
    <p:sldId id="316" r:id="rId11"/>
    <p:sldId id="335" r:id="rId12"/>
    <p:sldId id="317" r:id="rId13"/>
    <p:sldId id="318" r:id="rId14"/>
    <p:sldId id="319" r:id="rId15"/>
    <p:sldId id="334" r:id="rId16"/>
    <p:sldId id="323" r:id="rId17"/>
    <p:sldId id="298" r:id="rId18"/>
    <p:sldId id="259" r:id="rId19"/>
    <p:sldId id="327" r:id="rId20"/>
    <p:sldId id="326" r:id="rId21"/>
    <p:sldId id="314" r:id="rId22"/>
    <p:sldId id="328" r:id="rId23"/>
    <p:sldId id="329" r:id="rId24"/>
    <p:sldId id="330" r:id="rId25"/>
    <p:sldId id="324" r:id="rId26"/>
    <p:sldId id="300" r:id="rId27"/>
    <p:sldId id="336" r:id="rId28"/>
    <p:sldId id="302" r:id="rId29"/>
    <p:sldId id="297" r:id="rId30"/>
    <p:sldId id="299" r:id="rId31"/>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Sabine Sommer" initials="SS" lastIdx="3" clrIdx="6">
    <p:extLst>
      <p:ext uri="{19B8F6BF-5375-455C-9EA6-DF929625EA0E}">
        <p15:presenceInfo xmlns:p15="http://schemas.microsoft.com/office/powerpoint/2012/main" userId="S-1-5-21-3079182743-3754713883-749644410-1156" providerId="AD"/>
      </p:ext>
    </p:extLst>
  </p:cmAuthor>
  <p:cmAuthor id="1" name="Carolina Wackerhagen" initials="CW" lastIdx="5" clrIdx="0"/>
  <p:cmAuthor id="8" name="Andreas Ziermann" initials="AZ" lastIdx="1" clrIdx="7">
    <p:extLst>
      <p:ext uri="{19B8F6BF-5375-455C-9EA6-DF929625EA0E}">
        <p15:presenceInfo xmlns:p15="http://schemas.microsoft.com/office/powerpoint/2012/main" userId="S-1-5-21-3079182743-3754713883-749644410-1178" providerId="AD"/>
      </p:ext>
    </p:extLst>
  </p:cmAuthor>
  <p:cmAuthor id="2" name="Sven Schulz" initials="SS" lastIdx="10" clrIdx="1"/>
  <p:cmAuthor id="9" name="Sabine Sommer" initials="SS [2]" lastIdx="5" clrIdx="8">
    <p:extLst>
      <p:ext uri="{19B8F6BF-5375-455C-9EA6-DF929625EA0E}">
        <p15:presenceInfo xmlns:p15="http://schemas.microsoft.com/office/powerpoint/2012/main" userId="S-1-5-21-3849005281-361581855-2026736980-1112" providerId="AD"/>
      </p:ext>
    </p:extLst>
  </p:cmAuthor>
  <p:cmAuthor id="3" name="Volker Kromrey" initials="VK" lastIdx="26" clrIdx="2"/>
  <p:cmAuthor id="4" name="Daniel" initials="" lastIdx="8" clrIdx="3"/>
  <p:cmAuthor id="5" name="Annika Woltjen" initials="AW" lastIdx="2" clrIdx="4"/>
  <p:cmAuthor id="6" name="Patrick Trötschler" initials="PT" lastIdx="11" clrIdx="5"/>
</p:cmAuthorLst>
</file>

<file path=ppt/presProps.xml><?xml version="1.0" encoding="utf-8"?>
<p:presentationPr xmlns:a="http://schemas.openxmlformats.org/drawingml/2006/main" xmlns:r="http://schemas.openxmlformats.org/officeDocument/2006/relationships" xmlns:p="http://schemas.openxmlformats.org/presentationml/2006/main">
  <p:showPr loop="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8C200"/>
    <a:srgbClr val="7CA042"/>
    <a:srgbClr val="68A042"/>
    <a:srgbClr val="FFFFFF"/>
    <a:srgbClr val="70707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ittlere Formatvorlage 2 - Akz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417" autoAdjust="0"/>
    <p:restoredTop sz="71904" autoAdjust="0"/>
  </p:normalViewPr>
  <p:slideViewPr>
    <p:cSldViewPr snapToGrid="0">
      <p:cViewPr varScale="1">
        <p:scale>
          <a:sx n="92" d="100"/>
          <a:sy n="92" d="100"/>
        </p:scale>
        <p:origin x="1360" y="1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F68160-75A4-48EA-805E-1D260D1E311D}" type="datetimeFigureOut">
              <a:rPr lang="de-DE" smtClean="0"/>
              <a:t>14.12.22</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B4B573A-7FCE-415E-A4AD-E9637DB1D213}" type="slidenum">
              <a:rPr lang="de-DE" smtClean="0"/>
              <a:t>‹Nr.›</a:t>
            </a:fld>
            <a:endParaRPr lang="de-DE"/>
          </a:p>
        </p:txBody>
      </p:sp>
    </p:spTree>
    <p:extLst>
      <p:ext uri="{BB962C8B-B14F-4D97-AF65-F5344CB8AC3E}">
        <p14:creationId xmlns:p14="http://schemas.microsoft.com/office/powerpoint/2010/main" val="20510513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2B4B573A-7FCE-415E-A4AD-E9637DB1D213}" type="slidenum">
              <a:rPr lang="de-DE" smtClean="0"/>
              <a:t>1</a:t>
            </a:fld>
            <a:endParaRPr lang="de-DE"/>
          </a:p>
        </p:txBody>
      </p:sp>
    </p:spTree>
    <p:extLst>
      <p:ext uri="{BB962C8B-B14F-4D97-AF65-F5344CB8AC3E}">
        <p14:creationId xmlns:p14="http://schemas.microsoft.com/office/powerpoint/2010/main" val="31774407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Hier </a:t>
            </a:r>
            <a:r>
              <a:rPr lang="de-DE" dirty="0" err="1"/>
              <a:t>wurdend</a:t>
            </a:r>
            <a:r>
              <a:rPr lang="de-DE" dirty="0"/>
              <a:t> die künftigen Obstbaumreihen mit einer </a:t>
            </a:r>
            <a:r>
              <a:rPr lang="de-DE" dirty="0" err="1"/>
              <a:t>Brachemischung</a:t>
            </a:r>
            <a:r>
              <a:rPr lang="de-DE" dirty="0"/>
              <a:t> eingesät. Möglich ist jedoch auch die Einsaat der gesamten Fläche. </a:t>
            </a:r>
          </a:p>
        </p:txBody>
      </p:sp>
      <p:sp>
        <p:nvSpPr>
          <p:cNvPr id="4" name="Foliennummernplatzhalter 3"/>
          <p:cNvSpPr>
            <a:spLocks noGrp="1"/>
          </p:cNvSpPr>
          <p:nvPr>
            <p:ph type="sldNum" sz="quarter" idx="5"/>
          </p:nvPr>
        </p:nvSpPr>
        <p:spPr/>
        <p:txBody>
          <a:bodyPr/>
          <a:lstStyle/>
          <a:p>
            <a:fld id="{2B4B573A-7FCE-415E-A4AD-E9637DB1D213}" type="slidenum">
              <a:rPr lang="de-DE" smtClean="0"/>
              <a:t>10</a:t>
            </a:fld>
            <a:endParaRPr lang="de-DE"/>
          </a:p>
        </p:txBody>
      </p:sp>
    </p:spTree>
    <p:extLst>
      <p:ext uri="{BB962C8B-B14F-4D97-AF65-F5344CB8AC3E}">
        <p14:creationId xmlns:p14="http://schemas.microsoft.com/office/powerpoint/2010/main" val="23293005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Hier wurde ein Blühstreifen innerhalb einer Anlage in einen breiteren Fahrweg eingesät</a:t>
            </a:r>
          </a:p>
        </p:txBody>
      </p:sp>
      <p:sp>
        <p:nvSpPr>
          <p:cNvPr id="4" name="Foliennummernplatzhalter 3"/>
          <p:cNvSpPr>
            <a:spLocks noGrp="1"/>
          </p:cNvSpPr>
          <p:nvPr>
            <p:ph type="sldNum" sz="quarter" idx="5"/>
          </p:nvPr>
        </p:nvSpPr>
        <p:spPr/>
        <p:txBody>
          <a:bodyPr/>
          <a:lstStyle/>
          <a:p>
            <a:fld id="{2B4B573A-7FCE-415E-A4AD-E9637DB1D213}" type="slidenum">
              <a:rPr lang="de-DE" smtClean="0"/>
              <a:t>11</a:t>
            </a:fld>
            <a:endParaRPr lang="de-DE"/>
          </a:p>
        </p:txBody>
      </p:sp>
    </p:spTree>
    <p:extLst>
      <p:ext uri="{BB962C8B-B14F-4D97-AF65-F5344CB8AC3E}">
        <p14:creationId xmlns:p14="http://schemas.microsoft.com/office/powerpoint/2010/main" val="36131440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2B4B573A-7FCE-415E-A4AD-E9637DB1D213}" type="slidenum">
              <a:rPr lang="de-DE" smtClean="0"/>
              <a:t>12</a:t>
            </a:fld>
            <a:endParaRPr lang="de-DE"/>
          </a:p>
        </p:txBody>
      </p:sp>
    </p:spTree>
    <p:extLst>
      <p:ext uri="{BB962C8B-B14F-4D97-AF65-F5344CB8AC3E}">
        <p14:creationId xmlns:p14="http://schemas.microsoft.com/office/powerpoint/2010/main" val="40530349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2B4B573A-7FCE-415E-A4AD-E9637DB1D213}" type="slidenum">
              <a:rPr lang="de-DE" smtClean="0"/>
              <a:t>13</a:t>
            </a:fld>
            <a:endParaRPr lang="de-DE"/>
          </a:p>
        </p:txBody>
      </p:sp>
    </p:spTree>
    <p:extLst>
      <p:ext uri="{BB962C8B-B14F-4D97-AF65-F5344CB8AC3E}">
        <p14:creationId xmlns:p14="http://schemas.microsoft.com/office/powerpoint/2010/main" val="18279108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 Blühmischung wurde hier in die Mitte einer Fahrgasse eingesät. Die Mischung wird beim Mulchen der Fahrgasse ausgespart.</a:t>
            </a:r>
          </a:p>
          <a:p>
            <a:endParaRPr lang="de-DE" dirty="0"/>
          </a:p>
        </p:txBody>
      </p:sp>
      <p:sp>
        <p:nvSpPr>
          <p:cNvPr id="4" name="Foliennummernplatzhalter 3"/>
          <p:cNvSpPr>
            <a:spLocks noGrp="1"/>
          </p:cNvSpPr>
          <p:nvPr>
            <p:ph type="sldNum" sz="quarter" idx="5"/>
          </p:nvPr>
        </p:nvSpPr>
        <p:spPr/>
        <p:txBody>
          <a:bodyPr/>
          <a:lstStyle/>
          <a:p>
            <a:fld id="{2B4B573A-7FCE-415E-A4AD-E9637DB1D213}" type="slidenum">
              <a:rPr lang="de-DE" smtClean="0"/>
              <a:t>14</a:t>
            </a:fld>
            <a:endParaRPr lang="de-DE"/>
          </a:p>
        </p:txBody>
      </p:sp>
    </p:spTree>
    <p:extLst>
      <p:ext uri="{BB962C8B-B14F-4D97-AF65-F5344CB8AC3E}">
        <p14:creationId xmlns:p14="http://schemas.microsoft.com/office/powerpoint/2010/main" val="23397421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 typeface="Arial" panose="020B0604020202020204" pitchFamily="34" charset="0"/>
              <a:buChar char="•"/>
            </a:pPr>
            <a:r>
              <a:rPr lang="de-DE" dirty="0"/>
              <a:t>Regional und standortangepasst ist eine wichtige Voraussetzung, damit sich die Blühmischung gut entwickeln kann und auf die dort heimischen Arten bezüglich Lebensraum und Nahrungsquelle angepasst ist.</a:t>
            </a:r>
          </a:p>
          <a:p>
            <a:pPr marL="171450" indent="-171450">
              <a:buFont typeface="Arial" panose="020B0604020202020204" pitchFamily="34" charset="0"/>
              <a:buChar char="•"/>
            </a:pPr>
            <a:r>
              <a:rPr lang="de-DE" dirty="0"/>
              <a:t>Durch das Mulchen werden die in den Blühmischungen sitzenden Tiere weitgehend verletzt oder getötet. Dies kann durch das Mähen mit Messerbalken weitgehend vermieden werden</a:t>
            </a:r>
          </a:p>
          <a:p>
            <a:pPr marL="171450" indent="-171450">
              <a:buFont typeface="Arial" panose="020B0604020202020204" pitchFamily="34" charset="0"/>
              <a:buChar char="•"/>
            </a:pPr>
            <a:r>
              <a:rPr lang="de-DE" dirty="0"/>
              <a:t>Regelmäßige Pflege beugt der Verunkrautung vor und ermöglicht auch spätblühenderen Pflanzenarten Licht und Luft zum Wachsen</a:t>
            </a:r>
          </a:p>
          <a:p>
            <a:pPr marL="171450" indent="-171450">
              <a:buFont typeface="Arial" panose="020B0604020202020204" pitchFamily="34" charset="0"/>
              <a:buChar char="•"/>
            </a:pPr>
            <a:r>
              <a:rPr lang="de-DE" dirty="0"/>
              <a:t>Nicht nur das Nahrungsangebot muss stimmen, auch die Nist- und Überwinterungsquartiere sind für einen stabilen Bestand wichtig, z.B. Wildbienenhotels, sandige, offene Bodenstellen (Bodenbrütende Wildbienen), Totholz, </a:t>
            </a:r>
            <a:r>
              <a:rPr lang="de-DE" dirty="0" err="1"/>
              <a:t>Altgras</a:t>
            </a:r>
            <a:r>
              <a:rPr lang="de-DE" dirty="0"/>
              <a:t>/überständige Blühstreifen…</a:t>
            </a:r>
          </a:p>
        </p:txBody>
      </p:sp>
      <p:sp>
        <p:nvSpPr>
          <p:cNvPr id="4" name="Foliennummernplatzhalter 3"/>
          <p:cNvSpPr>
            <a:spLocks noGrp="1"/>
          </p:cNvSpPr>
          <p:nvPr>
            <p:ph type="sldNum" sz="quarter" idx="5"/>
          </p:nvPr>
        </p:nvSpPr>
        <p:spPr/>
        <p:txBody>
          <a:bodyPr/>
          <a:lstStyle/>
          <a:p>
            <a:fld id="{2B4B573A-7FCE-415E-A4AD-E9637DB1D213}" type="slidenum">
              <a:rPr lang="de-DE" smtClean="0"/>
              <a:t>15</a:t>
            </a:fld>
            <a:endParaRPr lang="de-DE"/>
          </a:p>
        </p:txBody>
      </p:sp>
    </p:spTree>
    <p:extLst>
      <p:ext uri="{BB962C8B-B14F-4D97-AF65-F5344CB8AC3E}">
        <p14:creationId xmlns:p14="http://schemas.microsoft.com/office/powerpoint/2010/main" val="35160497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err="1"/>
              <a:t>o.R</a:t>
            </a:r>
            <a:r>
              <a:rPr lang="de-DE" dirty="0"/>
              <a:t>. von li nach </a:t>
            </a:r>
            <a:r>
              <a:rPr lang="de-DE" dirty="0" err="1"/>
              <a:t>re</a:t>
            </a:r>
            <a:r>
              <a:rPr lang="de-DE" dirty="0"/>
              <a:t>: Wildbiene </a:t>
            </a:r>
            <a:r>
              <a:rPr lang="de-DE" dirty="0" err="1"/>
              <a:t>Lagiolossum</a:t>
            </a:r>
            <a:r>
              <a:rPr lang="de-DE" dirty="0"/>
              <a:t> auf gelber Blüte, Tagfalter auf gelbem Senf, Ameise auf Malve</a:t>
            </a:r>
          </a:p>
          <a:p>
            <a:r>
              <a:rPr lang="de-DE" dirty="0"/>
              <a:t>u.R. von li nach </a:t>
            </a:r>
            <a:r>
              <a:rPr lang="de-DE" dirty="0" err="1"/>
              <a:t>re</a:t>
            </a:r>
            <a:r>
              <a:rPr lang="de-DE" dirty="0"/>
              <a:t>: Lauchschrecke auf Kleeblatt, Kohlmeise am Nistkasten – auch sie profitieren von Blühstreifen und einer höheren Insektendichte</a:t>
            </a:r>
          </a:p>
          <a:p>
            <a:endParaRPr lang="de-DE" dirty="0"/>
          </a:p>
          <a:p>
            <a:r>
              <a:rPr lang="de-DE" b="1" dirty="0"/>
              <a:t>Tipp: </a:t>
            </a:r>
            <a:r>
              <a:rPr lang="de-DE" dirty="0"/>
              <a:t>Unterschiedliche Blühmischungen in der eigenen Anlage ausprobieren.</a:t>
            </a:r>
          </a:p>
          <a:p>
            <a:endParaRPr lang="de-DE" dirty="0"/>
          </a:p>
          <a:p>
            <a:endParaRPr lang="de-DE" dirty="0"/>
          </a:p>
        </p:txBody>
      </p:sp>
      <p:sp>
        <p:nvSpPr>
          <p:cNvPr id="4" name="Foliennummernplatzhalter 3"/>
          <p:cNvSpPr>
            <a:spLocks noGrp="1"/>
          </p:cNvSpPr>
          <p:nvPr>
            <p:ph type="sldNum" sz="quarter" idx="5"/>
          </p:nvPr>
        </p:nvSpPr>
        <p:spPr/>
        <p:txBody>
          <a:bodyPr/>
          <a:lstStyle/>
          <a:p>
            <a:fld id="{2B4B573A-7FCE-415E-A4AD-E9637DB1D213}" type="slidenum">
              <a:rPr lang="de-DE" smtClean="0"/>
              <a:t>16</a:t>
            </a:fld>
            <a:endParaRPr lang="de-DE"/>
          </a:p>
        </p:txBody>
      </p:sp>
    </p:spTree>
    <p:extLst>
      <p:ext uri="{BB962C8B-B14F-4D97-AF65-F5344CB8AC3E}">
        <p14:creationId xmlns:p14="http://schemas.microsoft.com/office/powerpoint/2010/main" val="1745200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https://pixabay.com/de/photos/fragezeichen-frage-symbol-zeichen-463497/ (26.10.21)</a:t>
            </a:r>
          </a:p>
          <a:p>
            <a:endParaRPr lang="de-DE" dirty="0"/>
          </a:p>
          <a:p>
            <a:r>
              <a:rPr lang="de-DE" dirty="0"/>
              <a:t>Diese Frage kann direkt an die Studierenden gestellt werden. Anhand der folgenden Folien kann die Frage gemeinsam mit den Studierenden beantwortet werden.</a:t>
            </a:r>
          </a:p>
        </p:txBody>
      </p:sp>
      <p:sp>
        <p:nvSpPr>
          <p:cNvPr id="4" name="Foliennummernplatzhalter 3"/>
          <p:cNvSpPr>
            <a:spLocks noGrp="1"/>
          </p:cNvSpPr>
          <p:nvPr>
            <p:ph type="sldNum" sz="quarter" idx="5"/>
          </p:nvPr>
        </p:nvSpPr>
        <p:spPr/>
        <p:txBody>
          <a:bodyPr/>
          <a:lstStyle/>
          <a:p>
            <a:fld id="{2B4B573A-7FCE-415E-A4AD-E9637DB1D213}" type="slidenum">
              <a:rPr lang="de-DE" smtClean="0"/>
              <a:t>17</a:t>
            </a:fld>
            <a:endParaRPr lang="de-DE"/>
          </a:p>
        </p:txBody>
      </p:sp>
    </p:spTree>
    <p:extLst>
      <p:ext uri="{BB962C8B-B14F-4D97-AF65-F5344CB8AC3E}">
        <p14:creationId xmlns:p14="http://schemas.microsoft.com/office/powerpoint/2010/main" val="42939170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Was immer eine Schwierigkeit sein kann, sind die Wetterbedingungen, v.a. wenn es nach der Saat/Keimung trocken bleibt. </a:t>
            </a:r>
          </a:p>
        </p:txBody>
      </p:sp>
      <p:sp>
        <p:nvSpPr>
          <p:cNvPr id="4" name="Foliennummernplatzhalter 3"/>
          <p:cNvSpPr>
            <a:spLocks noGrp="1"/>
          </p:cNvSpPr>
          <p:nvPr>
            <p:ph type="sldNum" sz="quarter" idx="5"/>
          </p:nvPr>
        </p:nvSpPr>
        <p:spPr/>
        <p:txBody>
          <a:bodyPr/>
          <a:lstStyle/>
          <a:p>
            <a:fld id="{2B4B573A-7FCE-415E-A4AD-E9637DB1D213}" type="slidenum">
              <a:rPr lang="de-DE" smtClean="0"/>
              <a:t>18</a:t>
            </a:fld>
            <a:endParaRPr lang="de-DE"/>
          </a:p>
        </p:txBody>
      </p:sp>
    </p:spTree>
    <p:extLst>
      <p:ext uri="{BB962C8B-B14F-4D97-AF65-F5344CB8AC3E}">
        <p14:creationId xmlns:p14="http://schemas.microsoft.com/office/powerpoint/2010/main" val="6673327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Samenunkräuter wie Melde, Hirtentäschel, Hirse, Kamille, </a:t>
            </a:r>
            <a:r>
              <a:rPr lang="de-DE" dirty="0" err="1"/>
              <a:t>Ackerhellerkraut</a:t>
            </a:r>
            <a:r>
              <a:rPr lang="de-DE" dirty="0"/>
              <a:t> etc. können vor der Ansaat mit der Durchführung einer </a:t>
            </a:r>
            <a:r>
              <a:rPr lang="de-DE" b="1" dirty="0"/>
              <a:t>Schwarzbrache </a:t>
            </a:r>
            <a:r>
              <a:rPr lang="de-DE" dirty="0"/>
              <a:t>wirkungsvoll entfernt werden. Bei der Schwarzbrache wird auf der zur Ansaat vorgesehenen Fläche </a:t>
            </a:r>
            <a:r>
              <a:rPr lang="de-DE" b="1" dirty="0"/>
              <a:t>mehrmals eine flache Bodenbearbeitung mit einer Kreiselegge, Egge oder Fräse </a:t>
            </a:r>
            <a:r>
              <a:rPr lang="de-DE" dirty="0"/>
              <a:t>durchgeführt. Dadurch wird das sich im Boden befindliche Samendepot der unerwünschten </a:t>
            </a:r>
            <a:r>
              <a:rPr lang="de-DE" dirty="0" err="1"/>
              <a:t>Beikräuter</a:t>
            </a:r>
            <a:r>
              <a:rPr lang="de-DE" dirty="0"/>
              <a:t> (oft </a:t>
            </a:r>
            <a:r>
              <a:rPr lang="de-DE" dirty="0" err="1"/>
              <a:t>Lichtkeimer</a:t>
            </a:r>
            <a:r>
              <a:rPr lang="de-DE" dirty="0"/>
              <a:t>!) zum Keimen gebracht und die jungen Keimlinge dann jeweils durch die erneute Bearbeitung mechanisch zerstört. Sie vertrocknen dann auf dem Acker.</a:t>
            </a:r>
          </a:p>
          <a:p>
            <a:endParaRPr lang="de-DE" dirty="0"/>
          </a:p>
          <a:p>
            <a:r>
              <a:rPr lang="de-DE" dirty="0"/>
              <a:t>Einsaaten </a:t>
            </a:r>
          </a:p>
        </p:txBody>
      </p:sp>
      <p:sp>
        <p:nvSpPr>
          <p:cNvPr id="4" name="Foliennummernplatzhalter 3"/>
          <p:cNvSpPr>
            <a:spLocks noGrp="1"/>
          </p:cNvSpPr>
          <p:nvPr>
            <p:ph type="sldNum" sz="quarter" idx="5"/>
          </p:nvPr>
        </p:nvSpPr>
        <p:spPr/>
        <p:txBody>
          <a:bodyPr/>
          <a:lstStyle/>
          <a:p>
            <a:fld id="{2B4B573A-7FCE-415E-A4AD-E9637DB1D213}" type="slidenum">
              <a:rPr lang="de-DE" smtClean="0"/>
              <a:t>19</a:t>
            </a:fld>
            <a:endParaRPr lang="de-DE"/>
          </a:p>
        </p:txBody>
      </p:sp>
    </p:spTree>
    <p:extLst>
      <p:ext uri="{BB962C8B-B14F-4D97-AF65-F5344CB8AC3E}">
        <p14:creationId xmlns:p14="http://schemas.microsoft.com/office/powerpoint/2010/main" val="34186092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https://pixabay.com/de/photos/fragezeichen-frage-symbol-zeichen-463497/ (26.10.21)</a:t>
            </a:r>
          </a:p>
          <a:p>
            <a:endParaRPr lang="de-DE" dirty="0"/>
          </a:p>
          <a:p>
            <a:r>
              <a:rPr lang="de-DE" dirty="0"/>
              <a:t>Lösungsvorschläge s. nächste Folie</a:t>
            </a:r>
          </a:p>
        </p:txBody>
      </p:sp>
      <p:sp>
        <p:nvSpPr>
          <p:cNvPr id="4" name="Foliennummernplatzhalter 3"/>
          <p:cNvSpPr>
            <a:spLocks noGrp="1"/>
          </p:cNvSpPr>
          <p:nvPr>
            <p:ph type="sldNum" sz="quarter" idx="5"/>
          </p:nvPr>
        </p:nvSpPr>
        <p:spPr/>
        <p:txBody>
          <a:bodyPr/>
          <a:lstStyle/>
          <a:p>
            <a:fld id="{2B4B573A-7FCE-415E-A4AD-E9637DB1D213}" type="slidenum">
              <a:rPr lang="de-DE" smtClean="0"/>
              <a:t>2</a:t>
            </a:fld>
            <a:endParaRPr lang="de-DE"/>
          </a:p>
        </p:txBody>
      </p:sp>
    </p:spTree>
    <p:extLst>
      <p:ext uri="{BB962C8B-B14F-4D97-AF65-F5344CB8AC3E}">
        <p14:creationId xmlns:p14="http://schemas.microsoft.com/office/powerpoint/2010/main" val="2326008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Textquelle: https://biodivobst.uni-hohenheim.de/AnleitungAussaatPflegeBluehstreifen.pdf </a:t>
            </a:r>
          </a:p>
          <a:p>
            <a:endParaRPr lang="de-DE" dirty="0"/>
          </a:p>
          <a:p>
            <a:r>
              <a:rPr lang="de-DE" b="1" dirty="0"/>
              <a:t>Wichtig: </a:t>
            </a:r>
            <a:r>
              <a:rPr lang="de-DE" dirty="0"/>
              <a:t>feinkrümliges </a:t>
            </a:r>
            <a:r>
              <a:rPr lang="de-DE" dirty="0" err="1"/>
              <a:t>Saatbettt</a:t>
            </a:r>
            <a:r>
              <a:rPr lang="de-DE" dirty="0"/>
              <a:t> – notfalls muss ein weiteres mal gemulcht werden. Der Boden des Blühstreifens darf nicht über dem Boden der restlichen Fahrgasse liegen, damit der Blühstreifen später beim Mulchen nicht unnötig beschädigt werden. Idealerweise direkte Aussaat nach letztmaligem Fräsen, um beim Auflaufen konkurrenzfähig gegenüber den </a:t>
            </a:r>
            <a:r>
              <a:rPr lang="de-DE" dirty="0" err="1"/>
              <a:t>Beikräutern</a:t>
            </a:r>
            <a:r>
              <a:rPr lang="de-DE" dirty="0"/>
              <a:t> zu sein.</a:t>
            </a:r>
          </a:p>
          <a:p>
            <a:endParaRPr lang="de-DE" dirty="0"/>
          </a:p>
          <a:p>
            <a:r>
              <a:rPr lang="de-DE" dirty="0" err="1"/>
              <a:t>Mulchbreite</a:t>
            </a:r>
            <a:r>
              <a:rPr lang="de-DE" dirty="0"/>
              <a:t>:</a:t>
            </a:r>
          </a:p>
          <a:p>
            <a:pPr marL="285750" indent="-285750">
              <a:buFont typeface="Arial" panose="020B0604020202020204" pitchFamily="34" charset="0"/>
              <a:buChar char="•"/>
            </a:pPr>
            <a:r>
              <a:rPr lang="de-DE" dirty="0"/>
              <a:t>in der Fahrgasse: 		50-60 cm</a:t>
            </a:r>
          </a:p>
          <a:p>
            <a:pPr marL="285750" indent="-285750">
              <a:buFont typeface="Arial" panose="020B0604020202020204" pitchFamily="34" charset="0"/>
              <a:buChar char="•"/>
            </a:pPr>
            <a:r>
              <a:rPr lang="de-DE" dirty="0"/>
              <a:t>am Zaun (Hochstaudensaum):      </a:t>
            </a:r>
            <a:r>
              <a:rPr lang="de-DE" i="1" dirty="0"/>
              <a:t>mind.</a:t>
            </a:r>
            <a:r>
              <a:rPr lang="de-DE" dirty="0"/>
              <a:t> 50 cm</a:t>
            </a:r>
          </a:p>
        </p:txBody>
      </p:sp>
      <p:sp>
        <p:nvSpPr>
          <p:cNvPr id="4" name="Foliennummernplatzhalter 3"/>
          <p:cNvSpPr>
            <a:spLocks noGrp="1"/>
          </p:cNvSpPr>
          <p:nvPr>
            <p:ph type="sldNum" sz="quarter" idx="5"/>
          </p:nvPr>
        </p:nvSpPr>
        <p:spPr/>
        <p:txBody>
          <a:bodyPr/>
          <a:lstStyle/>
          <a:p>
            <a:fld id="{2B4B573A-7FCE-415E-A4AD-E9637DB1D213}" type="slidenum">
              <a:rPr lang="de-DE" smtClean="0"/>
              <a:t>20</a:t>
            </a:fld>
            <a:endParaRPr lang="de-DE"/>
          </a:p>
        </p:txBody>
      </p:sp>
    </p:spTree>
    <p:extLst>
      <p:ext uri="{BB962C8B-B14F-4D97-AF65-F5344CB8AC3E}">
        <p14:creationId xmlns:p14="http://schemas.microsoft.com/office/powerpoint/2010/main" val="6003488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a:p>
            <a:pPr marL="171450" indent="-171450">
              <a:buFont typeface="Arial" panose="020B0604020202020204" pitchFamily="34" charset="0"/>
              <a:buChar char="•"/>
            </a:pPr>
            <a:r>
              <a:rPr lang="de-DE" dirty="0" err="1"/>
              <a:t>Schnellbegrüner</a:t>
            </a:r>
            <a:r>
              <a:rPr lang="de-DE" dirty="0"/>
              <a:t>: Einmischung, um eine schnelle Bodenbedeckung zu erreichen und dadurch </a:t>
            </a:r>
            <a:r>
              <a:rPr lang="de-DE" dirty="0" err="1"/>
              <a:t>Beikräuter</a:t>
            </a:r>
            <a:r>
              <a:rPr lang="de-DE" dirty="0"/>
              <a:t> zu unterdrücken. Schnellbegrünung wird über einen Schröpfschnitt kurz gehalten, um nachkommende Blühkomponenten zu begünstigen. </a:t>
            </a:r>
          </a:p>
          <a:p>
            <a:pPr marL="171450" indent="-171450">
              <a:buFont typeface="Arial" panose="020B0604020202020204" pitchFamily="34" charset="0"/>
              <a:buChar char="•"/>
            </a:pPr>
            <a:r>
              <a:rPr lang="de-DE" dirty="0"/>
              <a:t>Füllmaterial: zur besseren Handhabung des feinen Saatgutmaterial, z.B. Maisschrot/Maisspindelschrot, Sand, Sägemehl oder mineralisches </a:t>
            </a:r>
            <a:r>
              <a:rPr lang="de-DE" dirty="0" err="1"/>
              <a:t>Vermiculit</a:t>
            </a:r>
            <a:r>
              <a:rPr lang="de-DE" dirty="0"/>
              <a:t> (empfohlen bei Wildschweinvorkommen)</a:t>
            </a:r>
          </a:p>
          <a:p>
            <a:pPr marL="171450" indent="-171450">
              <a:buFont typeface="Arial" panose="020B0604020202020204" pitchFamily="34" charset="0"/>
              <a:buChar char="•"/>
            </a:pPr>
            <a:r>
              <a:rPr lang="de-DE" dirty="0"/>
              <a:t>Saatgut in Portionen teilen, um Saatgutentmischung entgegenzuwirken bzw. gewisse Aussaat-</a:t>
            </a:r>
            <a:r>
              <a:rPr lang="de-DE" dirty="0" err="1"/>
              <a:t>Gleichmäßigket</a:t>
            </a:r>
            <a:r>
              <a:rPr lang="de-DE" dirty="0"/>
              <a:t> zu gewährleisten</a:t>
            </a:r>
          </a:p>
          <a:p>
            <a:endParaRPr lang="de-DE" dirty="0"/>
          </a:p>
        </p:txBody>
      </p:sp>
      <p:sp>
        <p:nvSpPr>
          <p:cNvPr id="4" name="Foliennummernplatzhalter 3"/>
          <p:cNvSpPr>
            <a:spLocks noGrp="1"/>
          </p:cNvSpPr>
          <p:nvPr>
            <p:ph type="sldNum" sz="quarter" idx="5"/>
          </p:nvPr>
        </p:nvSpPr>
        <p:spPr/>
        <p:txBody>
          <a:bodyPr/>
          <a:lstStyle/>
          <a:p>
            <a:fld id="{2B4B573A-7FCE-415E-A4AD-E9637DB1D213}" type="slidenum">
              <a:rPr lang="de-DE" smtClean="0"/>
              <a:t>21</a:t>
            </a:fld>
            <a:endParaRPr lang="de-DE"/>
          </a:p>
        </p:txBody>
      </p:sp>
    </p:spTree>
    <p:extLst>
      <p:ext uri="{BB962C8B-B14F-4D97-AF65-F5344CB8AC3E}">
        <p14:creationId xmlns:p14="http://schemas.microsoft.com/office/powerpoint/2010/main" val="9496576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2B4B573A-7FCE-415E-A4AD-E9637DB1D213}" type="slidenum">
              <a:rPr lang="de-DE" smtClean="0"/>
              <a:t>22</a:t>
            </a:fld>
            <a:endParaRPr lang="de-DE"/>
          </a:p>
        </p:txBody>
      </p:sp>
    </p:spTree>
    <p:extLst>
      <p:ext uri="{BB962C8B-B14F-4D97-AF65-F5344CB8AC3E}">
        <p14:creationId xmlns:p14="http://schemas.microsoft.com/office/powerpoint/2010/main" val="29211490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 typeface="Arial" panose="020B0604020202020204" pitchFamily="34" charset="0"/>
              <a:buChar char="•"/>
            </a:pPr>
            <a:r>
              <a:rPr lang="de-DE" dirty="0"/>
              <a:t>Durch das Schröpfen werden konkurrenzstarke, unerwünschte </a:t>
            </a:r>
            <a:r>
              <a:rPr lang="de-DE" dirty="0" err="1"/>
              <a:t>Beikräuter</a:t>
            </a:r>
            <a:r>
              <a:rPr lang="de-DE" dirty="0"/>
              <a:t> unterdrückt </a:t>
            </a:r>
          </a:p>
          <a:p>
            <a:pPr marL="171450" indent="-171450">
              <a:buFont typeface="Arial" panose="020B0604020202020204" pitchFamily="34" charset="0"/>
              <a:buChar char="•"/>
            </a:pPr>
            <a:r>
              <a:rPr lang="de-DE" dirty="0"/>
              <a:t>Höhere </a:t>
            </a:r>
            <a:r>
              <a:rPr lang="de-DE" dirty="0" err="1"/>
              <a:t>Mulchhöhe</a:t>
            </a:r>
            <a:r>
              <a:rPr lang="de-DE" dirty="0"/>
              <a:t>, um auf jeden Fall die Verletzung/Zerstörung der Blattrosetten der Blühpflanzen zu vermeiden</a:t>
            </a:r>
          </a:p>
          <a:p>
            <a:pPr marL="171450" indent="-171450">
              <a:buFont typeface="Arial" panose="020B0604020202020204" pitchFamily="34" charset="0"/>
              <a:buChar char="•"/>
            </a:pPr>
            <a:r>
              <a:rPr lang="de-DE" dirty="0"/>
              <a:t>Samenunkräuter vor Samenreife mulchen</a:t>
            </a:r>
          </a:p>
          <a:p>
            <a:pPr marL="171450" indent="-171450">
              <a:buFont typeface="Arial" panose="020B0604020202020204" pitchFamily="34" charset="0"/>
              <a:buChar char="•"/>
            </a:pPr>
            <a:r>
              <a:rPr lang="de-DE" dirty="0"/>
              <a:t>Mähen ist insektenschonender als Mulchen!</a:t>
            </a:r>
          </a:p>
        </p:txBody>
      </p:sp>
      <p:sp>
        <p:nvSpPr>
          <p:cNvPr id="4" name="Foliennummernplatzhalter 3"/>
          <p:cNvSpPr>
            <a:spLocks noGrp="1"/>
          </p:cNvSpPr>
          <p:nvPr>
            <p:ph type="sldNum" sz="quarter" idx="5"/>
          </p:nvPr>
        </p:nvSpPr>
        <p:spPr/>
        <p:txBody>
          <a:bodyPr/>
          <a:lstStyle/>
          <a:p>
            <a:fld id="{2B4B573A-7FCE-415E-A4AD-E9637DB1D213}" type="slidenum">
              <a:rPr lang="de-DE" smtClean="0"/>
              <a:t>23</a:t>
            </a:fld>
            <a:endParaRPr lang="de-DE"/>
          </a:p>
        </p:txBody>
      </p:sp>
    </p:spTree>
    <p:extLst>
      <p:ext uri="{BB962C8B-B14F-4D97-AF65-F5344CB8AC3E}">
        <p14:creationId xmlns:p14="http://schemas.microsoft.com/office/powerpoint/2010/main" val="32384278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2B4B573A-7FCE-415E-A4AD-E9637DB1D213}" type="slidenum">
              <a:rPr lang="de-DE" smtClean="0"/>
              <a:t>24</a:t>
            </a:fld>
            <a:endParaRPr lang="de-DE"/>
          </a:p>
        </p:txBody>
      </p:sp>
    </p:spTree>
    <p:extLst>
      <p:ext uri="{BB962C8B-B14F-4D97-AF65-F5344CB8AC3E}">
        <p14:creationId xmlns:p14="http://schemas.microsoft.com/office/powerpoint/2010/main" val="24780079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https://pixabay.com/de/photos/fragezeichen-frage-symbol-zeichen-463497/ (26.10.21)</a:t>
            </a:r>
          </a:p>
        </p:txBody>
      </p:sp>
      <p:sp>
        <p:nvSpPr>
          <p:cNvPr id="4" name="Foliennummernplatzhalter 3"/>
          <p:cNvSpPr>
            <a:spLocks noGrp="1"/>
          </p:cNvSpPr>
          <p:nvPr>
            <p:ph type="sldNum" sz="quarter" idx="5"/>
          </p:nvPr>
        </p:nvSpPr>
        <p:spPr/>
        <p:txBody>
          <a:bodyPr/>
          <a:lstStyle/>
          <a:p>
            <a:fld id="{2B4B573A-7FCE-415E-A4AD-E9637DB1D213}" type="slidenum">
              <a:rPr lang="de-DE" smtClean="0"/>
              <a:t>25</a:t>
            </a:fld>
            <a:endParaRPr lang="de-DE"/>
          </a:p>
        </p:txBody>
      </p:sp>
    </p:spTree>
    <p:extLst>
      <p:ext uri="{BB962C8B-B14F-4D97-AF65-F5344CB8AC3E}">
        <p14:creationId xmlns:p14="http://schemas.microsoft.com/office/powerpoint/2010/main" val="349476188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Mäuseschäden: Erfahrungen von Obstbaubetrieben zeigen aber auch, dass durch die Blühmischungen mehr Mäuse auf der Fläche sind, diese aber in den Blühstreifen bleiben und so sogar weniger Mäuseschäden auftreten. Wichtig dabei ist auf jeden Fall, beim Mähen der Blühstreifen die Mäuse am Ende des Sommers gezielt abzufangen. Grundsätzlich muss ein Kompromiss gefunden werden zwischen Biodiversität und Risikomanagement. </a:t>
            </a:r>
          </a:p>
          <a:p>
            <a:endParaRPr lang="de-DE" dirty="0"/>
          </a:p>
          <a:p>
            <a:r>
              <a:rPr lang="de-DE" dirty="0"/>
              <a:t>Erfahrungen aus der Praxis zeigen immer wieder auf, dass der Mausbestand in den Anlagen sehr hoch ist, aber kein Baumausfall zu verzeichnen ist. Man geht davon aus, dass die Mäuse in den Blühstreifen bleiben und nicht in die Baumreihen ziehen. </a:t>
            </a:r>
          </a:p>
          <a:p>
            <a:r>
              <a:rPr lang="de-DE" dirty="0"/>
              <a:t>Im Spätsommer ist dann das gezielte Abfangen der Mäuse wichtig, wenn die Blühstreifen gemäht/gemulcht werden.</a:t>
            </a:r>
          </a:p>
          <a:p>
            <a:endParaRPr lang="de-DE" dirty="0"/>
          </a:p>
          <a:p>
            <a:r>
              <a:rPr lang="de-DE" dirty="0"/>
              <a:t>Sofern die Blühstreifen in den Fahrgassen 50-60 cm nicht überschreiten, ist keine Wasser-/Nährstoffkonkurrenz festgestellt worden (s. 06_05_Blühstreifen_Obstbau_Fibl)</a:t>
            </a:r>
          </a:p>
          <a:p>
            <a:endParaRPr lang="de-DE" dirty="0"/>
          </a:p>
          <a:p>
            <a:r>
              <a:rPr lang="de-DE" sz="1200" b="0" i="0" u="none" strike="noStrike" kern="1200" baseline="0" dirty="0">
                <a:solidFill>
                  <a:schemeClr val="tx1"/>
                </a:solidFill>
                <a:latin typeface="+mn-lt"/>
                <a:ea typeface="+mn-ea"/>
                <a:cs typeface="+mn-cs"/>
              </a:rPr>
              <a:t>Hohe Vegetation kann zu einer höheren Luftfeuchtigkeit in der Obstanlage führen und dadurch die Gefahr von Frostschäden steigern. Blühstreifen sollten an Standorten mit regelmäßigen</a:t>
            </a:r>
          </a:p>
          <a:p>
            <a:r>
              <a:rPr lang="de-DE" sz="1200" b="0" i="0" u="none" strike="noStrike" kern="1200" baseline="0" dirty="0">
                <a:solidFill>
                  <a:schemeClr val="tx1"/>
                </a:solidFill>
                <a:latin typeface="+mn-lt"/>
                <a:ea typeface="+mn-ea"/>
                <a:cs typeface="+mn-cs"/>
              </a:rPr>
              <a:t>Winterfrösten und nach Beginn der Blütenknospenentwicklung der Obstbäume bei Risiko von Spätfrost geschnitten werden (</a:t>
            </a:r>
            <a:r>
              <a:rPr lang="de-DE" dirty="0"/>
              <a:t>06_05_Blühstreifen_Obstbau_Fibl)</a:t>
            </a:r>
          </a:p>
        </p:txBody>
      </p:sp>
      <p:sp>
        <p:nvSpPr>
          <p:cNvPr id="4" name="Foliennummernplatzhalter 3"/>
          <p:cNvSpPr>
            <a:spLocks noGrp="1"/>
          </p:cNvSpPr>
          <p:nvPr>
            <p:ph type="sldNum" sz="quarter" idx="5"/>
          </p:nvPr>
        </p:nvSpPr>
        <p:spPr/>
        <p:txBody>
          <a:bodyPr/>
          <a:lstStyle/>
          <a:p>
            <a:fld id="{2B4B573A-7FCE-415E-A4AD-E9637DB1D213}" type="slidenum">
              <a:rPr lang="de-DE" smtClean="0"/>
              <a:t>26</a:t>
            </a:fld>
            <a:endParaRPr lang="de-DE"/>
          </a:p>
        </p:txBody>
      </p:sp>
    </p:spTree>
    <p:extLst>
      <p:ext uri="{BB962C8B-B14F-4D97-AF65-F5344CB8AC3E}">
        <p14:creationId xmlns:p14="http://schemas.microsoft.com/office/powerpoint/2010/main" val="103544516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https://pixabay.com/de/vectors/abspielen-start-video-film-play-1073616/, (13.12.22)</a:t>
            </a:r>
          </a:p>
          <a:p>
            <a:endParaRPr lang="de-DE" dirty="0"/>
          </a:p>
          <a:p>
            <a:r>
              <a:rPr lang="de-DE" dirty="0"/>
              <a:t>Obwohl dieses Video sich an ökologische Betriebe richtet, sind die Informationen darin auch für konventionell wirtschaftende Betriebe gültig.</a:t>
            </a:r>
          </a:p>
        </p:txBody>
      </p:sp>
      <p:sp>
        <p:nvSpPr>
          <p:cNvPr id="4" name="Foliennummernplatzhalter 3"/>
          <p:cNvSpPr>
            <a:spLocks noGrp="1"/>
          </p:cNvSpPr>
          <p:nvPr>
            <p:ph type="sldNum" sz="quarter" idx="5"/>
          </p:nvPr>
        </p:nvSpPr>
        <p:spPr/>
        <p:txBody>
          <a:bodyPr/>
          <a:lstStyle/>
          <a:p>
            <a:fld id="{2B4B573A-7FCE-415E-A4AD-E9637DB1D213}" type="slidenum">
              <a:rPr lang="de-DE" smtClean="0"/>
              <a:t>27</a:t>
            </a:fld>
            <a:endParaRPr lang="de-DE"/>
          </a:p>
        </p:txBody>
      </p:sp>
    </p:spTree>
    <p:extLst>
      <p:ext uri="{BB962C8B-B14F-4D97-AF65-F5344CB8AC3E}">
        <p14:creationId xmlns:p14="http://schemas.microsoft.com/office/powerpoint/2010/main" val="176367222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dirty="0"/>
              <a:t>Nutzen:</a:t>
            </a:r>
          </a:p>
          <a:p>
            <a:pPr marL="171450" indent="-171450">
              <a:buFont typeface="Arial" panose="020B0604020202020204" pitchFamily="34" charset="0"/>
              <a:buChar char="•"/>
            </a:pPr>
            <a:r>
              <a:rPr lang="de-DE" dirty="0"/>
              <a:t>Einstiegsmodul: Erstellung eines betriebsindividuellen Maßnahmenplans zur Biodiversität, Erschließung von zusätzlichem Einkommen durch Landschaftspflege, Darstellung der Naturschutzleistungen des Betriebs</a:t>
            </a:r>
          </a:p>
          <a:p>
            <a:pPr marL="171450" indent="-171450">
              <a:buFont typeface="Arial" panose="020B0604020202020204" pitchFamily="34" charset="0"/>
              <a:buChar char="•"/>
            </a:pPr>
            <a:r>
              <a:rPr lang="de-DE" dirty="0"/>
              <a:t>Spezialmodul: Begleitung der Umsetzung von Maßnahmen zum Naturschutz, zur Artenvielfalt und zur Offenhaltung der Landschaft • Fachgerechte Umsetzung der Natura 2000- und </a:t>
            </a:r>
            <a:r>
              <a:rPr lang="de-DE" dirty="0" err="1"/>
              <a:t>Greening</a:t>
            </a:r>
            <a:r>
              <a:rPr lang="de-DE" dirty="0"/>
              <a:t>-Anforderungen • Einkommen durch Landschaftspflege Förderung • Öffentlichkeitswirksame Darstellung der Maßnahmen </a:t>
            </a:r>
          </a:p>
          <a:p>
            <a:pPr marL="0" indent="0">
              <a:buFont typeface="Arial" panose="020B0604020202020204" pitchFamily="34" charset="0"/>
              <a:buNone/>
            </a:pPr>
            <a:r>
              <a:rPr lang="de-DE" b="1" dirty="0"/>
              <a:t>Kosten:</a:t>
            </a:r>
          </a:p>
          <a:p>
            <a:pPr marL="0" indent="0">
              <a:buFont typeface="Arial" panose="020B0604020202020204" pitchFamily="34" charset="0"/>
              <a:buNone/>
            </a:pPr>
            <a:r>
              <a:rPr lang="de-DE" dirty="0"/>
              <a:t>Beide Module: 100 Prozent der förderfähigen Kosten (ohne MwSt.), bis zu 1.100 EUR</a:t>
            </a:r>
          </a:p>
        </p:txBody>
      </p:sp>
      <p:sp>
        <p:nvSpPr>
          <p:cNvPr id="4" name="Foliennummernplatzhalter 3"/>
          <p:cNvSpPr>
            <a:spLocks noGrp="1"/>
          </p:cNvSpPr>
          <p:nvPr>
            <p:ph type="sldNum" sz="quarter" idx="5"/>
          </p:nvPr>
        </p:nvSpPr>
        <p:spPr/>
        <p:txBody>
          <a:bodyPr/>
          <a:lstStyle/>
          <a:p>
            <a:fld id="{2B4B573A-7FCE-415E-A4AD-E9637DB1D213}" type="slidenum">
              <a:rPr lang="de-DE" smtClean="0"/>
              <a:t>28</a:t>
            </a:fld>
            <a:endParaRPr lang="de-DE"/>
          </a:p>
        </p:txBody>
      </p:sp>
    </p:spTree>
    <p:extLst>
      <p:ext uri="{BB962C8B-B14F-4D97-AF65-F5344CB8AC3E}">
        <p14:creationId xmlns:p14="http://schemas.microsoft.com/office/powerpoint/2010/main" val="410122075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2B4B573A-7FCE-415E-A4AD-E9637DB1D213}" type="slidenum">
              <a:rPr lang="de-DE" smtClean="0"/>
              <a:t>29</a:t>
            </a:fld>
            <a:endParaRPr lang="de-DE"/>
          </a:p>
        </p:txBody>
      </p:sp>
    </p:spTree>
    <p:extLst>
      <p:ext uri="{BB962C8B-B14F-4D97-AF65-F5344CB8AC3E}">
        <p14:creationId xmlns:p14="http://schemas.microsoft.com/office/powerpoint/2010/main" val="916845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Vor allem hochspezialisierte Wildinsekten finden in der ausgeräumten Landschaft keinen Lebensraum und keine Nahrungsmöglichkeiten mehr.</a:t>
            </a:r>
          </a:p>
          <a:p>
            <a:endParaRPr lang="de-DE" dirty="0"/>
          </a:p>
          <a:p>
            <a:r>
              <a:rPr lang="de-DE" dirty="0"/>
              <a:t>Vielseitige Einsaaten fördern nicht nur Insekten, die wir als Nützlinge betrachten, sondern auch Vögel, Spinnen, </a:t>
            </a:r>
            <a:r>
              <a:rPr lang="de-DE" dirty="0" err="1"/>
              <a:t>Fledermäúse</a:t>
            </a:r>
            <a:r>
              <a:rPr lang="de-DE" dirty="0"/>
              <a:t>…, aber auch das Bodenleben durch die unterschiedliche Durchwurzelung des Bodens und die vielseitigen Wurzelexsudate der Mischungspartner.</a:t>
            </a:r>
          </a:p>
          <a:p>
            <a:endParaRPr lang="de-DE" dirty="0"/>
          </a:p>
          <a:p>
            <a:r>
              <a:rPr lang="de-DE" dirty="0"/>
              <a:t>Funktionelle Biodiversität: </a:t>
            </a:r>
            <a:r>
              <a:rPr lang="de-DE" b="0" dirty="0"/>
              <a:t>Die Natur hilft dem Menschen bei der Nahrungserzeugung durch die enorme Vielfalt natürlich vorhandener Gegenspieler von Schädlingen. Um diese kostenlose Dienstleistung der Natur zu erhalten, bedarf es einer möglichst naturnahen Umgebung, um das Beziehungsgeflecht zwischen den verschiedenen Organismen (Flora, Fauna, Bakterien, Pilze…) nachhaltig zu sichern. Sie trägt zur natürliche Schädlingsregulierung bei</a:t>
            </a:r>
          </a:p>
          <a:p>
            <a:endParaRPr lang="de-DE" b="0" dirty="0"/>
          </a:p>
          <a:p>
            <a:r>
              <a:rPr lang="de-DE" dirty="0"/>
              <a:t>Verbesserung der Bodenstruktur (Tief-/Flachwurzler, unterschiedliche Wurzelexsudate, dadurch Förderung von vielseitigen Bodenorganismen, was wiederum zur Bodengesundheit, hoher Wasseraufnahmefähigkeit…). Zudem werden die Blühbereiche weniger befahren.</a:t>
            </a:r>
          </a:p>
        </p:txBody>
      </p:sp>
      <p:sp>
        <p:nvSpPr>
          <p:cNvPr id="4" name="Foliennummernplatzhalter 3"/>
          <p:cNvSpPr>
            <a:spLocks noGrp="1"/>
          </p:cNvSpPr>
          <p:nvPr>
            <p:ph type="sldNum" sz="quarter" idx="5"/>
          </p:nvPr>
        </p:nvSpPr>
        <p:spPr/>
        <p:txBody>
          <a:bodyPr/>
          <a:lstStyle/>
          <a:p>
            <a:fld id="{2B4B573A-7FCE-415E-A4AD-E9637DB1D213}" type="slidenum">
              <a:rPr lang="de-DE" smtClean="0"/>
              <a:t>3</a:t>
            </a:fld>
            <a:endParaRPr lang="de-DE"/>
          </a:p>
        </p:txBody>
      </p:sp>
    </p:spTree>
    <p:extLst>
      <p:ext uri="{BB962C8B-B14F-4D97-AF65-F5344CB8AC3E}">
        <p14:creationId xmlns:p14="http://schemas.microsoft.com/office/powerpoint/2010/main" val="40960503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2B4B573A-7FCE-415E-A4AD-E9637DB1D213}" type="slidenum">
              <a:rPr lang="de-DE" smtClean="0"/>
              <a:t>30</a:t>
            </a:fld>
            <a:endParaRPr lang="de-DE"/>
          </a:p>
        </p:txBody>
      </p:sp>
    </p:spTree>
    <p:extLst>
      <p:ext uri="{BB962C8B-B14F-4D97-AF65-F5344CB8AC3E}">
        <p14:creationId xmlns:p14="http://schemas.microsoft.com/office/powerpoint/2010/main" val="35771192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Mehrjährige Ansaaten haben erwiesenermaßen einen höheren Effekt auf die Biodiversität:</a:t>
            </a:r>
          </a:p>
          <a:p>
            <a:pPr marL="171450" indent="-171450">
              <a:buFont typeface="Arial" panose="020B0604020202020204" pitchFamily="34" charset="0"/>
              <a:buChar char="•"/>
            </a:pPr>
            <a:r>
              <a:rPr lang="de-DE" dirty="0"/>
              <a:t>Pflanzen stehen z.B. im Frühjahr zeitiger als Nahrungspflanze zur Verfügung als erst im Mai ausgesäte Mischungen. </a:t>
            </a:r>
          </a:p>
          <a:p>
            <a:pPr marL="171450" indent="-171450">
              <a:buFont typeface="Arial" panose="020B0604020202020204" pitchFamily="34" charset="0"/>
              <a:buChar char="•"/>
            </a:pPr>
            <a:r>
              <a:rPr lang="de-DE" dirty="0"/>
              <a:t>Mehr Bodenruhe</a:t>
            </a:r>
          </a:p>
          <a:p>
            <a:pPr marL="171450" indent="-171450">
              <a:buFont typeface="Arial" panose="020B0604020202020204" pitchFamily="34" charset="0"/>
              <a:buChar char="•"/>
            </a:pPr>
            <a:r>
              <a:rPr lang="de-DE" dirty="0"/>
              <a:t>Selbständige </a:t>
            </a:r>
            <a:r>
              <a:rPr lang="de-DE" dirty="0" err="1"/>
              <a:t>Versamung</a:t>
            </a:r>
            <a:endParaRPr lang="de-DE" dirty="0"/>
          </a:p>
          <a:p>
            <a:pPr marL="171450" indent="-171450">
              <a:buFont typeface="Arial" panose="020B0604020202020204" pitchFamily="34" charset="0"/>
              <a:buChar char="•"/>
            </a:pPr>
            <a:r>
              <a:rPr lang="de-DE" dirty="0"/>
              <a:t>Angepasste Arten setzen sich durch</a:t>
            </a:r>
          </a:p>
          <a:p>
            <a:pPr marL="171450" indent="-171450">
              <a:buFont typeface="Arial" panose="020B0604020202020204" pitchFamily="34" charset="0"/>
              <a:buChar char="•"/>
            </a:pPr>
            <a:r>
              <a:rPr lang="de-DE" dirty="0"/>
              <a:t>Es werden verschiedene Wildbienen über die Jahre angesprochen</a:t>
            </a:r>
          </a:p>
          <a:p>
            <a:pPr marL="171450" indent="-171450">
              <a:buFont typeface="Arial" panose="020B0604020202020204" pitchFamily="34" charset="0"/>
              <a:buChar char="•"/>
            </a:pPr>
            <a:r>
              <a:rPr lang="de-DE" dirty="0"/>
              <a:t>…</a:t>
            </a:r>
          </a:p>
          <a:p>
            <a:pPr marL="0" indent="0">
              <a:buFont typeface="Arial" panose="020B0604020202020204" pitchFamily="34" charset="0"/>
              <a:buNone/>
            </a:pPr>
            <a:endParaRPr lang="de-DE" dirty="0"/>
          </a:p>
          <a:p>
            <a:pPr marL="0" indent="0">
              <a:buFont typeface="Arial" panose="020B0604020202020204" pitchFamily="34" charset="0"/>
              <a:buNone/>
            </a:pPr>
            <a:r>
              <a:rPr lang="de-DE" dirty="0"/>
              <a:t>Vor allem auch in Kombination mit Hecken sind mehrjährige Blühmischungen für Wildbienen ein Gewinn (s. auch Artikel aus der BBZ 06_0e_mehjährigschlägteinjährig_BBZ</a:t>
            </a:r>
          </a:p>
        </p:txBody>
      </p:sp>
      <p:sp>
        <p:nvSpPr>
          <p:cNvPr id="4" name="Foliennummernplatzhalter 3"/>
          <p:cNvSpPr>
            <a:spLocks noGrp="1"/>
          </p:cNvSpPr>
          <p:nvPr>
            <p:ph type="sldNum" sz="quarter" idx="5"/>
          </p:nvPr>
        </p:nvSpPr>
        <p:spPr/>
        <p:txBody>
          <a:bodyPr/>
          <a:lstStyle/>
          <a:p>
            <a:fld id="{2B4B573A-7FCE-415E-A4AD-E9637DB1D213}" type="slidenum">
              <a:rPr lang="de-DE" smtClean="0"/>
              <a:t>4</a:t>
            </a:fld>
            <a:endParaRPr lang="de-DE"/>
          </a:p>
        </p:txBody>
      </p:sp>
    </p:spTree>
    <p:extLst>
      <p:ext uri="{BB962C8B-B14F-4D97-AF65-F5344CB8AC3E}">
        <p14:creationId xmlns:p14="http://schemas.microsoft.com/office/powerpoint/2010/main" val="38447637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Quelle: </a:t>
            </a:r>
            <a:r>
              <a:rPr lang="de-DE" i="1" dirty="0"/>
              <a:t>Quelle: </a:t>
            </a:r>
            <a:r>
              <a:rPr lang="de-DE" i="1" dirty="0" err="1"/>
              <a:t>Kirmer</a:t>
            </a:r>
            <a:r>
              <a:rPr lang="de-DE" i="1" dirty="0"/>
              <a:t> &amp; Mann basierend auf Gunter </a:t>
            </a:r>
            <a:r>
              <a:rPr lang="de-DE" i="1" dirty="0" err="1"/>
              <a:t>Pritsch</a:t>
            </a:r>
            <a:r>
              <a:rPr lang="de-DE" i="1" dirty="0"/>
              <a:t> 2007: Bienenweide. Kosmos Verlag &amp; MLR 2012: Bienenweidekatalog Baden-</a:t>
            </a:r>
            <a:r>
              <a:rPr lang="de-DE" i="1" dirty="0" err="1"/>
              <a:t>Wurtemberg</a:t>
            </a:r>
            <a:r>
              <a:rPr lang="de-DE" i="1" dirty="0"/>
              <a:t> (jeweils höchster, </a:t>
            </a:r>
            <a:r>
              <a:rPr lang="de-DE" i="1" dirty="0" err="1"/>
              <a:t>angebener</a:t>
            </a:r>
            <a:r>
              <a:rPr lang="de-DE" i="1" dirty="0"/>
              <a:t> Wert)</a:t>
            </a:r>
          </a:p>
          <a:p>
            <a:endParaRPr lang="de-DE" dirty="0"/>
          </a:p>
          <a:p>
            <a:r>
              <a:rPr lang="de-DE" dirty="0"/>
              <a:t>Diese Abbildung zeigt, dass mit einer vielfältigen Mischung ein Nahrungsangebot von April bis Oktober zur Verfügung steht.</a:t>
            </a:r>
          </a:p>
        </p:txBody>
      </p:sp>
      <p:sp>
        <p:nvSpPr>
          <p:cNvPr id="4" name="Foliennummernplatzhalter 3"/>
          <p:cNvSpPr>
            <a:spLocks noGrp="1"/>
          </p:cNvSpPr>
          <p:nvPr>
            <p:ph type="sldNum" sz="quarter" idx="5"/>
          </p:nvPr>
        </p:nvSpPr>
        <p:spPr/>
        <p:txBody>
          <a:bodyPr/>
          <a:lstStyle/>
          <a:p>
            <a:fld id="{2B4B573A-7FCE-415E-A4AD-E9637DB1D213}" type="slidenum">
              <a:rPr lang="de-DE" smtClean="0"/>
              <a:t>5</a:t>
            </a:fld>
            <a:endParaRPr lang="de-DE"/>
          </a:p>
        </p:txBody>
      </p:sp>
    </p:spTree>
    <p:extLst>
      <p:ext uri="{BB962C8B-B14F-4D97-AF65-F5344CB8AC3E}">
        <p14:creationId xmlns:p14="http://schemas.microsoft.com/office/powerpoint/2010/main" val="21982532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buFont typeface="Arial" panose="020B0604020202020204" pitchFamily="34" charset="0"/>
              <a:buNone/>
            </a:pPr>
            <a:r>
              <a:rPr lang="de-DE" sz="1200" kern="1200" dirty="0">
                <a:solidFill>
                  <a:schemeClr val="tx1"/>
                </a:solidFill>
                <a:effectLst/>
                <a:latin typeface="+mn-lt"/>
                <a:ea typeface="+mn-ea"/>
                <a:cs typeface="+mn-cs"/>
              </a:rPr>
              <a:t>Bildquelle: https://pixabay.com/de/</a:t>
            </a:r>
            <a:r>
              <a:rPr lang="de-DE" sz="1200" kern="1200" dirty="0" err="1">
                <a:solidFill>
                  <a:schemeClr val="tx1"/>
                </a:solidFill>
                <a:effectLst/>
                <a:latin typeface="+mn-lt"/>
                <a:ea typeface="+mn-ea"/>
                <a:cs typeface="+mn-cs"/>
              </a:rPr>
              <a:t>photos</a:t>
            </a:r>
            <a:r>
              <a:rPr lang="de-DE" sz="1200" kern="1200" dirty="0">
                <a:solidFill>
                  <a:schemeClr val="tx1"/>
                </a:solidFill>
                <a:effectLst/>
                <a:latin typeface="+mn-lt"/>
                <a:ea typeface="+mn-ea"/>
                <a:cs typeface="+mn-cs"/>
              </a:rPr>
              <a:t>/schlupfwespe-hautflügler-insekt-208828/ (30.11.22)</a:t>
            </a:r>
          </a:p>
          <a:p>
            <a:pPr marL="171450" indent="-171450">
              <a:buFont typeface="Arial" panose="020B0604020202020204" pitchFamily="34" charset="0"/>
              <a:buChar char="•"/>
            </a:pPr>
            <a:endParaRPr lang="de-DE" sz="1200" kern="1200" dirty="0">
              <a:solidFill>
                <a:schemeClr val="tx1"/>
              </a:solidFill>
              <a:effectLst/>
              <a:latin typeface="+mn-lt"/>
              <a:ea typeface="+mn-ea"/>
              <a:cs typeface="+mn-cs"/>
            </a:endParaRPr>
          </a:p>
          <a:p>
            <a:pPr marL="171450" indent="-171450">
              <a:buFont typeface="Arial" panose="020B0604020202020204" pitchFamily="34" charset="0"/>
              <a:buChar char="•"/>
            </a:pPr>
            <a:r>
              <a:rPr lang="de-DE" sz="1200" kern="1200" dirty="0">
                <a:solidFill>
                  <a:schemeClr val="tx1"/>
                </a:solidFill>
                <a:effectLst/>
                <a:latin typeface="+mn-lt"/>
                <a:ea typeface="+mn-ea"/>
                <a:cs typeface="+mn-cs"/>
              </a:rPr>
              <a:t>Insektenabsaugdaten vom 13. August 2021, einmalig ohne Wiederholung erfasst </a:t>
            </a:r>
          </a:p>
          <a:p>
            <a:pPr marL="171450" indent="-171450">
              <a:buFont typeface="Arial" panose="020B0604020202020204" pitchFamily="34" charset="0"/>
              <a:buChar char="•"/>
            </a:pPr>
            <a:r>
              <a:rPr lang="de-DE" sz="1200" kern="1200" dirty="0">
                <a:solidFill>
                  <a:schemeClr val="tx1"/>
                </a:solidFill>
                <a:effectLst/>
                <a:latin typeface="+mn-lt"/>
                <a:ea typeface="+mn-ea"/>
                <a:cs typeface="+mn-cs"/>
              </a:rPr>
              <a:t>3 verschiedene Blüheinsaaten: Wolff-, Rummelmischung und </a:t>
            </a:r>
            <a:r>
              <a:rPr lang="de-DE" sz="1200" kern="1200" dirty="0" err="1">
                <a:solidFill>
                  <a:schemeClr val="tx1"/>
                </a:solidFill>
                <a:effectLst/>
                <a:latin typeface="+mn-lt"/>
                <a:ea typeface="+mn-ea"/>
                <a:cs typeface="+mn-cs"/>
              </a:rPr>
              <a:t>Veitshöchheimer</a:t>
            </a:r>
            <a:r>
              <a:rPr lang="de-DE" sz="1200" kern="1200" dirty="0">
                <a:solidFill>
                  <a:schemeClr val="tx1"/>
                </a:solidFill>
                <a:effectLst/>
                <a:latin typeface="+mn-lt"/>
                <a:ea typeface="+mn-ea"/>
                <a:cs typeface="+mn-cs"/>
              </a:rPr>
              <a:t> Bienenweide  </a:t>
            </a:r>
          </a:p>
          <a:p>
            <a:pPr marL="171450" indent="-171450">
              <a:buFont typeface="Arial" panose="020B0604020202020204" pitchFamily="34" charset="0"/>
              <a:buChar char="•"/>
            </a:pPr>
            <a:r>
              <a:rPr lang="de-DE" sz="1200" kern="1200" dirty="0">
                <a:solidFill>
                  <a:schemeClr val="tx1"/>
                </a:solidFill>
                <a:effectLst/>
                <a:latin typeface="+mn-lt"/>
                <a:ea typeface="+mn-ea"/>
                <a:cs typeface="+mn-cs"/>
              </a:rPr>
              <a:t>Aussaat Frühjahr 2020, anschließend trockene und heiße Witterung -&gt; spärliche Entwicklung</a:t>
            </a:r>
          </a:p>
          <a:p>
            <a:pPr marL="171450" indent="-171450">
              <a:buFont typeface="Arial" panose="020B0604020202020204" pitchFamily="34" charset="0"/>
              <a:buChar char="•"/>
            </a:pPr>
            <a:endParaRPr lang="de-DE"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de-DE" sz="1200" kern="1200" dirty="0">
              <a:solidFill>
                <a:schemeClr val="tx1"/>
              </a:solidFill>
              <a:effectLst/>
              <a:latin typeface="+mn-lt"/>
              <a:ea typeface="+mn-ea"/>
              <a:cs typeface="+mn-cs"/>
            </a:endParaRPr>
          </a:p>
          <a:p>
            <a:pPr marL="0" indent="0">
              <a:buFont typeface="Arial" panose="020B0604020202020204" pitchFamily="34" charset="0"/>
              <a:buNone/>
            </a:pPr>
            <a:r>
              <a:rPr lang="de-DE" sz="1200" kern="1200" dirty="0">
                <a:solidFill>
                  <a:schemeClr val="tx1"/>
                </a:solidFill>
                <a:effectLst/>
                <a:latin typeface="+mn-lt"/>
                <a:ea typeface="+mn-ea"/>
                <a:cs typeface="+mn-cs"/>
              </a:rPr>
              <a:t>Je nach Ausstattung der Mundwerkzeuge der Insekten sind v.a. offene Blüten wie Doldenblütler für Insekten mit kurzen Mundwerkzeugen geeignet, mit längeren Mundwerkzeugen wie viele Wildbienen/Hummeln eigenen sich auch Schmetterlingsblütler. </a:t>
            </a:r>
            <a:endParaRPr lang="de-DE" dirty="0"/>
          </a:p>
        </p:txBody>
      </p:sp>
      <p:sp>
        <p:nvSpPr>
          <p:cNvPr id="4" name="Foliennummernplatzhalter 3"/>
          <p:cNvSpPr>
            <a:spLocks noGrp="1"/>
          </p:cNvSpPr>
          <p:nvPr>
            <p:ph type="sldNum" sz="quarter" idx="5"/>
          </p:nvPr>
        </p:nvSpPr>
        <p:spPr/>
        <p:txBody>
          <a:bodyPr/>
          <a:lstStyle/>
          <a:p>
            <a:fld id="{2B4B573A-7FCE-415E-A4AD-E9637DB1D213}" type="slidenum">
              <a:rPr lang="de-DE" smtClean="0"/>
              <a:t>6</a:t>
            </a:fld>
            <a:endParaRPr lang="de-DE"/>
          </a:p>
        </p:txBody>
      </p:sp>
    </p:spTree>
    <p:extLst>
      <p:ext uri="{BB962C8B-B14F-4D97-AF65-F5344CB8AC3E}">
        <p14:creationId xmlns:p14="http://schemas.microsoft.com/office/powerpoint/2010/main" val="27443278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 typeface="Arial" panose="020B0604020202020204" pitchFamily="34" charset="0"/>
              <a:buChar char="•"/>
            </a:pPr>
            <a:r>
              <a:rPr lang="de-DE" dirty="0"/>
              <a:t>Bildquelle: https://pixabay.com/de/photos/florfliege-insekt-fliege-grün-1744767/ (02.12.22)</a:t>
            </a:r>
          </a:p>
          <a:p>
            <a:pPr marL="171450" indent="-171450">
              <a:buFont typeface="Arial" panose="020B0604020202020204" pitchFamily="34" charset="0"/>
              <a:buChar char="•"/>
            </a:pPr>
            <a:endParaRPr lang="de-DE" dirty="0"/>
          </a:p>
          <a:p>
            <a:pPr marL="0" indent="0">
              <a:buFont typeface="Arial" panose="020B0604020202020204" pitchFamily="34" charset="0"/>
              <a:buNone/>
            </a:pPr>
            <a:r>
              <a:rPr lang="de-DE" dirty="0"/>
              <a:t>Neben den Nützlingen gibt es auch viele Tiere, die von den Blühmischungen profitieren, aber nicht direkt als Obstbaum-Nützlingen gesehen werden wie z.B. verschieden Mücken. Aber auch die Förderung dieser Tiere trägt zu einer funktionellen Biodiversität bei.</a:t>
            </a:r>
          </a:p>
        </p:txBody>
      </p:sp>
      <p:sp>
        <p:nvSpPr>
          <p:cNvPr id="4" name="Foliennummernplatzhalter 3"/>
          <p:cNvSpPr>
            <a:spLocks noGrp="1"/>
          </p:cNvSpPr>
          <p:nvPr>
            <p:ph type="sldNum" sz="quarter" idx="5"/>
          </p:nvPr>
        </p:nvSpPr>
        <p:spPr/>
        <p:txBody>
          <a:bodyPr/>
          <a:lstStyle/>
          <a:p>
            <a:fld id="{2B4B573A-7FCE-415E-A4AD-E9637DB1D213}" type="slidenum">
              <a:rPr lang="de-DE" smtClean="0"/>
              <a:t>7</a:t>
            </a:fld>
            <a:endParaRPr lang="de-DE"/>
          </a:p>
        </p:txBody>
      </p:sp>
    </p:spTree>
    <p:extLst>
      <p:ext uri="{BB962C8B-B14F-4D97-AF65-F5344CB8AC3E}">
        <p14:creationId xmlns:p14="http://schemas.microsoft.com/office/powerpoint/2010/main" val="2893542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buFont typeface="Arial" panose="020B0604020202020204" pitchFamily="34" charset="0"/>
              <a:buNone/>
            </a:pPr>
            <a:endParaRPr lang="de-DE" dirty="0"/>
          </a:p>
        </p:txBody>
      </p:sp>
      <p:sp>
        <p:nvSpPr>
          <p:cNvPr id="4" name="Foliennummernplatzhalter 3"/>
          <p:cNvSpPr>
            <a:spLocks noGrp="1"/>
          </p:cNvSpPr>
          <p:nvPr>
            <p:ph type="sldNum" sz="quarter" idx="5"/>
          </p:nvPr>
        </p:nvSpPr>
        <p:spPr/>
        <p:txBody>
          <a:bodyPr/>
          <a:lstStyle/>
          <a:p>
            <a:fld id="{2B4B573A-7FCE-415E-A4AD-E9637DB1D213}" type="slidenum">
              <a:rPr lang="de-DE" smtClean="0"/>
              <a:t>8</a:t>
            </a:fld>
            <a:endParaRPr lang="de-DE"/>
          </a:p>
        </p:txBody>
      </p:sp>
    </p:spTree>
    <p:extLst>
      <p:ext uri="{BB962C8B-B14F-4D97-AF65-F5344CB8AC3E}">
        <p14:creationId xmlns:p14="http://schemas.microsoft.com/office/powerpoint/2010/main" val="11714573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https://pixabay.com/de/photos/fragezeichen-frage-symbol-zeichen-463497/ (26.10.21)</a:t>
            </a:r>
          </a:p>
          <a:p>
            <a:endParaRPr lang="de-DE" dirty="0"/>
          </a:p>
          <a:p>
            <a:r>
              <a:rPr lang="de-DE" dirty="0"/>
              <a:t>Lösungsvorschläge s. nächste Folie</a:t>
            </a:r>
          </a:p>
        </p:txBody>
      </p:sp>
      <p:sp>
        <p:nvSpPr>
          <p:cNvPr id="4" name="Foliennummernplatzhalter 3"/>
          <p:cNvSpPr>
            <a:spLocks noGrp="1"/>
          </p:cNvSpPr>
          <p:nvPr>
            <p:ph type="sldNum" sz="quarter" idx="5"/>
          </p:nvPr>
        </p:nvSpPr>
        <p:spPr/>
        <p:txBody>
          <a:bodyPr/>
          <a:lstStyle/>
          <a:p>
            <a:fld id="{2B4B573A-7FCE-415E-A4AD-E9637DB1D213}" type="slidenum">
              <a:rPr lang="de-DE" smtClean="0"/>
              <a:t>9</a:t>
            </a:fld>
            <a:endParaRPr lang="de-DE"/>
          </a:p>
        </p:txBody>
      </p:sp>
    </p:spTree>
    <p:extLst>
      <p:ext uri="{BB962C8B-B14F-4D97-AF65-F5344CB8AC3E}">
        <p14:creationId xmlns:p14="http://schemas.microsoft.com/office/powerpoint/2010/main" val="275897275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pic>
        <p:nvPicPr>
          <p:cNvPr id="35" name="Grafik 34"/>
          <p:cNvPicPr>
            <a:picLocks noChangeAspect="1"/>
          </p:cNvPicPr>
          <p:nvPr userDrawn="1"/>
        </p:nvPicPr>
        <p:blipFill rotWithShape="1">
          <a:blip r:embed="rId2" cstate="screen">
            <a:extLst>
              <a:ext uri="{28A0092B-C50C-407E-A947-70E740481C1C}">
                <a14:useLocalDpi xmlns:a14="http://schemas.microsoft.com/office/drawing/2010/main"/>
              </a:ext>
            </a:extLst>
          </a:blip>
          <a:srcRect t="5755" r="2416" b="26806"/>
          <a:stretch/>
        </p:blipFill>
        <p:spPr>
          <a:xfrm>
            <a:off x="0" y="1234322"/>
            <a:ext cx="12206177" cy="5623678"/>
          </a:xfrm>
          <a:prstGeom prst="rect">
            <a:avLst/>
          </a:prstGeom>
        </p:spPr>
      </p:pic>
      <p:sp>
        <p:nvSpPr>
          <p:cNvPr id="37" name="Rechteck 36"/>
          <p:cNvSpPr/>
          <p:nvPr userDrawn="1"/>
        </p:nvSpPr>
        <p:spPr>
          <a:xfrm>
            <a:off x="0" y="6338062"/>
            <a:ext cx="12192000" cy="519938"/>
          </a:xfrm>
          <a:prstGeom prst="rect">
            <a:avLst/>
          </a:prstGeom>
          <a:solidFill>
            <a:srgbClr val="70707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p:cNvSpPr>
            <a:spLocks noGrp="1"/>
          </p:cNvSpPr>
          <p:nvPr>
            <p:ph type="ctrTitle"/>
          </p:nvPr>
        </p:nvSpPr>
        <p:spPr>
          <a:xfrm>
            <a:off x="1637130" y="2271476"/>
            <a:ext cx="9144000" cy="2387600"/>
          </a:xfrm>
          <a:solidFill>
            <a:srgbClr val="FFFFFF">
              <a:alpha val="80000"/>
            </a:srgbClr>
          </a:solidFill>
        </p:spPr>
        <p:txBody>
          <a:bodyPr anchor="ctr"/>
          <a:lstStyle>
            <a:lvl1pPr algn="ctr">
              <a:defRPr sz="6000" b="1">
                <a:solidFill>
                  <a:schemeClr val="accent6"/>
                </a:solidFill>
              </a:defRPr>
            </a:lvl1pPr>
          </a:lstStyle>
          <a:p>
            <a:r>
              <a:rPr lang="de-DE" dirty="0"/>
              <a:t>Titelmasterformat durch Klicken bearbeiten</a:t>
            </a:r>
            <a:endParaRPr lang="en-GB" dirty="0"/>
          </a:p>
        </p:txBody>
      </p:sp>
      <p:sp>
        <p:nvSpPr>
          <p:cNvPr id="3" name="Untertitel 2"/>
          <p:cNvSpPr>
            <a:spLocks noGrp="1"/>
          </p:cNvSpPr>
          <p:nvPr>
            <p:ph type="subTitle" idx="1"/>
          </p:nvPr>
        </p:nvSpPr>
        <p:spPr>
          <a:xfrm>
            <a:off x="1524000" y="4700588"/>
            <a:ext cx="9144000" cy="1655762"/>
          </a:xfrm>
        </p:spPr>
        <p:txBody>
          <a:bodyPr anchor="ct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dirty="0"/>
              <a:t>Formatvorlage des Untertitelmasters durch Klicken bearbeiten</a:t>
            </a:r>
            <a:endParaRPr lang="en-GB" dirty="0"/>
          </a:p>
        </p:txBody>
      </p:sp>
      <p:pic>
        <p:nvPicPr>
          <p:cNvPr id="7" name="Grafik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090297" y="127228"/>
            <a:ext cx="1852863" cy="956316"/>
          </a:xfrm>
          <a:prstGeom prst="rect">
            <a:avLst/>
          </a:prstGeom>
        </p:spPr>
      </p:pic>
      <p:cxnSp>
        <p:nvCxnSpPr>
          <p:cNvPr id="38" name="Gerader Verbinder 37"/>
          <p:cNvCxnSpPr/>
          <p:nvPr userDrawn="1"/>
        </p:nvCxnSpPr>
        <p:spPr>
          <a:xfrm flipV="1">
            <a:off x="0" y="6325166"/>
            <a:ext cx="12192000" cy="12896"/>
          </a:xfrm>
          <a:prstGeom prst="line">
            <a:avLst/>
          </a:prstGeom>
          <a:ln w="38100">
            <a:solidFill>
              <a:srgbClr val="98C200"/>
            </a:solidFill>
          </a:ln>
        </p:spPr>
        <p:style>
          <a:lnRef idx="1">
            <a:schemeClr val="accent1"/>
          </a:lnRef>
          <a:fillRef idx="0">
            <a:schemeClr val="accent1"/>
          </a:fillRef>
          <a:effectRef idx="0">
            <a:schemeClr val="accent1"/>
          </a:effectRef>
          <a:fontRef idx="minor">
            <a:schemeClr val="tx1"/>
          </a:fontRef>
        </p:style>
      </p:cxnSp>
      <p:sp>
        <p:nvSpPr>
          <p:cNvPr id="39" name="Textfeld 38"/>
          <p:cNvSpPr txBox="1"/>
          <p:nvPr userDrawn="1"/>
        </p:nvSpPr>
        <p:spPr>
          <a:xfrm>
            <a:off x="4887822" y="6444142"/>
            <a:ext cx="2642616" cy="307777"/>
          </a:xfrm>
          <a:prstGeom prst="rect">
            <a:avLst/>
          </a:prstGeom>
          <a:noFill/>
        </p:spPr>
        <p:txBody>
          <a:bodyPr wrap="square" rtlCol="0">
            <a:spAutoFit/>
          </a:bodyPr>
          <a:lstStyle/>
          <a:p>
            <a:r>
              <a:rPr lang="de-DE" sz="1400" dirty="0">
                <a:solidFill>
                  <a:schemeClr val="bg1"/>
                </a:solidFill>
              </a:rPr>
              <a:t>www.bodensee-stiftung.org</a:t>
            </a:r>
          </a:p>
        </p:txBody>
      </p:sp>
      <p:sp>
        <p:nvSpPr>
          <p:cNvPr id="4" name="Textfeld 3"/>
          <p:cNvSpPr txBox="1"/>
          <p:nvPr userDrawn="1"/>
        </p:nvSpPr>
        <p:spPr>
          <a:xfrm>
            <a:off x="-14177" y="6094334"/>
            <a:ext cx="1256147" cy="230832"/>
          </a:xfrm>
          <a:prstGeom prst="rect">
            <a:avLst/>
          </a:prstGeom>
          <a:noFill/>
        </p:spPr>
        <p:txBody>
          <a:bodyPr wrap="square" rtlCol="0">
            <a:spAutoFit/>
          </a:bodyPr>
          <a:lstStyle/>
          <a:p>
            <a:r>
              <a:rPr lang="de-DE" sz="900" dirty="0">
                <a:solidFill>
                  <a:schemeClr val="bg1"/>
                </a:solidFill>
              </a:rPr>
              <a:t>Copyright: Beate Nash</a:t>
            </a:r>
          </a:p>
        </p:txBody>
      </p:sp>
    </p:spTree>
    <p:extLst>
      <p:ext uri="{BB962C8B-B14F-4D97-AF65-F5344CB8AC3E}">
        <p14:creationId xmlns:p14="http://schemas.microsoft.com/office/powerpoint/2010/main" val="12826780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en-GB"/>
          </a:p>
        </p:txBody>
      </p:sp>
      <p:sp>
        <p:nvSpPr>
          <p:cNvPr id="3" name="Vertikaler Textplatzhalter 2"/>
          <p:cNvSpPr>
            <a:spLocks noGrp="1"/>
          </p:cNvSpPr>
          <p:nvPr>
            <p:ph type="body" orient="vert" idx="1"/>
          </p:nvPr>
        </p:nvSpPr>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4" name="Datumsplatzhalter 3"/>
          <p:cNvSpPr>
            <a:spLocks noGrp="1"/>
          </p:cNvSpPr>
          <p:nvPr>
            <p:ph type="dt" sz="half" idx="10"/>
          </p:nvPr>
        </p:nvSpPr>
        <p:spPr/>
        <p:txBody>
          <a:bodyPr/>
          <a:lstStyle/>
          <a:p>
            <a:fld id="{5430B203-BFC2-4D0B-B92D-07D96D76124C}" type="datetimeFigureOut">
              <a:rPr lang="en-GB" smtClean="0"/>
              <a:t>14/12/2022</a:t>
            </a:fld>
            <a:endParaRPr lang="en-GB"/>
          </a:p>
        </p:txBody>
      </p:sp>
      <p:sp>
        <p:nvSpPr>
          <p:cNvPr id="5" name="Fußzeilenplatzhalter 4"/>
          <p:cNvSpPr>
            <a:spLocks noGrp="1"/>
          </p:cNvSpPr>
          <p:nvPr>
            <p:ph type="ftr" sz="quarter" idx="11"/>
          </p:nvPr>
        </p:nvSpPr>
        <p:spPr/>
        <p:txBody>
          <a:bodyPr/>
          <a:lstStyle/>
          <a:p>
            <a:endParaRPr lang="en-GB"/>
          </a:p>
        </p:txBody>
      </p:sp>
      <p:sp>
        <p:nvSpPr>
          <p:cNvPr id="6" name="Foliennummernplatzhalter 5"/>
          <p:cNvSpPr>
            <a:spLocks noGrp="1"/>
          </p:cNvSpPr>
          <p:nvPr>
            <p:ph type="sldNum" sz="quarter" idx="12"/>
          </p:nvPr>
        </p:nvSpPr>
        <p:spPr/>
        <p:txBody>
          <a:bodyPr/>
          <a:lstStyle/>
          <a:p>
            <a:fld id="{2F48D180-B04D-4629-AC38-C1C3D8C8090B}" type="slidenum">
              <a:rPr lang="en-GB" smtClean="0"/>
              <a:t>‹Nr.›</a:t>
            </a:fld>
            <a:endParaRPr lang="en-GB"/>
          </a:p>
        </p:txBody>
      </p:sp>
    </p:spTree>
    <p:extLst>
      <p:ext uri="{BB962C8B-B14F-4D97-AF65-F5344CB8AC3E}">
        <p14:creationId xmlns:p14="http://schemas.microsoft.com/office/powerpoint/2010/main" val="20721991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724900" y="365125"/>
            <a:ext cx="2628900" cy="5811838"/>
          </a:xfrm>
        </p:spPr>
        <p:txBody>
          <a:bodyPr vert="eaVert"/>
          <a:lstStyle/>
          <a:p>
            <a:r>
              <a:rPr lang="de-DE"/>
              <a:t>Titelmasterformat durch Klicken bearbeiten</a:t>
            </a:r>
            <a:endParaRPr lang="en-GB"/>
          </a:p>
        </p:txBody>
      </p:sp>
      <p:sp>
        <p:nvSpPr>
          <p:cNvPr id="3" name="Vertikaler Textplatzhalter 2"/>
          <p:cNvSpPr>
            <a:spLocks noGrp="1"/>
          </p:cNvSpPr>
          <p:nvPr>
            <p:ph type="body" orient="vert" idx="1"/>
          </p:nvPr>
        </p:nvSpPr>
        <p:spPr>
          <a:xfrm>
            <a:off x="838200" y="365125"/>
            <a:ext cx="7734300" cy="5811838"/>
          </a:xfrm>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4" name="Datumsplatzhalter 3"/>
          <p:cNvSpPr>
            <a:spLocks noGrp="1"/>
          </p:cNvSpPr>
          <p:nvPr>
            <p:ph type="dt" sz="half" idx="10"/>
          </p:nvPr>
        </p:nvSpPr>
        <p:spPr/>
        <p:txBody>
          <a:bodyPr/>
          <a:lstStyle/>
          <a:p>
            <a:fld id="{5430B203-BFC2-4D0B-B92D-07D96D76124C}" type="datetimeFigureOut">
              <a:rPr lang="en-GB" smtClean="0"/>
              <a:t>14/12/2022</a:t>
            </a:fld>
            <a:endParaRPr lang="en-GB"/>
          </a:p>
        </p:txBody>
      </p:sp>
      <p:sp>
        <p:nvSpPr>
          <p:cNvPr id="5" name="Fußzeilenplatzhalter 4"/>
          <p:cNvSpPr>
            <a:spLocks noGrp="1"/>
          </p:cNvSpPr>
          <p:nvPr>
            <p:ph type="ftr" sz="quarter" idx="11"/>
          </p:nvPr>
        </p:nvSpPr>
        <p:spPr/>
        <p:txBody>
          <a:bodyPr/>
          <a:lstStyle/>
          <a:p>
            <a:endParaRPr lang="en-GB"/>
          </a:p>
        </p:txBody>
      </p:sp>
      <p:sp>
        <p:nvSpPr>
          <p:cNvPr id="6" name="Foliennummernplatzhalter 5"/>
          <p:cNvSpPr>
            <a:spLocks noGrp="1"/>
          </p:cNvSpPr>
          <p:nvPr>
            <p:ph type="sldNum" sz="quarter" idx="12"/>
          </p:nvPr>
        </p:nvSpPr>
        <p:spPr/>
        <p:txBody>
          <a:bodyPr/>
          <a:lstStyle/>
          <a:p>
            <a:fld id="{2F48D180-B04D-4629-AC38-C1C3D8C8090B}" type="slidenum">
              <a:rPr lang="en-GB" smtClean="0"/>
              <a:t>‹Nr.›</a:t>
            </a:fld>
            <a:endParaRPr lang="en-GB"/>
          </a:p>
        </p:txBody>
      </p:sp>
    </p:spTree>
    <p:extLst>
      <p:ext uri="{BB962C8B-B14F-4D97-AF65-F5344CB8AC3E}">
        <p14:creationId xmlns:p14="http://schemas.microsoft.com/office/powerpoint/2010/main" val="9662944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8" name="Rechteck 7"/>
          <p:cNvSpPr/>
          <p:nvPr userDrawn="1"/>
        </p:nvSpPr>
        <p:spPr>
          <a:xfrm>
            <a:off x="0" y="6338062"/>
            <a:ext cx="12192000" cy="519938"/>
          </a:xfrm>
          <a:prstGeom prst="rect">
            <a:avLst/>
          </a:prstGeom>
          <a:solidFill>
            <a:srgbClr val="70707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p:cNvSpPr>
            <a:spLocks noGrp="1"/>
          </p:cNvSpPr>
          <p:nvPr>
            <p:ph type="title"/>
          </p:nvPr>
        </p:nvSpPr>
        <p:spPr/>
        <p:txBody>
          <a:bodyPr/>
          <a:lstStyle>
            <a:lvl1pPr>
              <a:defRPr>
                <a:solidFill>
                  <a:srgbClr val="98C200"/>
                </a:solidFill>
                <a:latin typeface="+mn-lt"/>
              </a:defRPr>
            </a:lvl1pPr>
          </a:lstStyle>
          <a:p>
            <a:r>
              <a:rPr lang="de-DE" dirty="0"/>
              <a:t>Titelmasterformat durch Klicken bearbeiten</a:t>
            </a:r>
            <a:endParaRPr lang="en-GB" dirty="0"/>
          </a:p>
        </p:txBody>
      </p:sp>
      <p:sp>
        <p:nvSpPr>
          <p:cNvPr id="3" name="Inhaltsplatzhalter 2"/>
          <p:cNvSpPr>
            <a:spLocks noGrp="1"/>
          </p:cNvSpPr>
          <p:nvPr>
            <p:ph idx="1"/>
          </p:nvPr>
        </p:nvSpPr>
        <p:spPr/>
        <p:txBody>
          <a:bodyPr/>
          <a:lstStyle>
            <a:lvl1pPr>
              <a:defRPr>
                <a:solidFill>
                  <a:srgbClr val="707070"/>
                </a:solidFill>
              </a:defRPr>
            </a:lvl1pPr>
            <a:lvl2pPr>
              <a:defRPr>
                <a:solidFill>
                  <a:srgbClr val="707070"/>
                </a:solidFill>
              </a:defRPr>
            </a:lvl2pPr>
            <a:lvl3pPr>
              <a:defRPr>
                <a:solidFill>
                  <a:srgbClr val="707070"/>
                </a:solidFill>
              </a:defRPr>
            </a:lvl3pPr>
            <a:lvl4pPr>
              <a:defRPr>
                <a:solidFill>
                  <a:srgbClr val="707070"/>
                </a:solidFill>
              </a:defRPr>
            </a:lvl4pPr>
            <a:lvl5pPr>
              <a:defRPr>
                <a:solidFill>
                  <a:srgbClr val="707070"/>
                </a:solidFill>
              </a:defRPr>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GB" dirty="0"/>
          </a:p>
        </p:txBody>
      </p:sp>
      <p:sp>
        <p:nvSpPr>
          <p:cNvPr id="6" name="Foliennummernplatzhalter 5"/>
          <p:cNvSpPr>
            <a:spLocks noGrp="1"/>
          </p:cNvSpPr>
          <p:nvPr>
            <p:ph type="sldNum" sz="quarter" idx="12"/>
          </p:nvPr>
        </p:nvSpPr>
        <p:spPr/>
        <p:txBody>
          <a:bodyPr/>
          <a:lstStyle>
            <a:lvl1pPr>
              <a:defRPr>
                <a:solidFill>
                  <a:schemeClr val="bg1"/>
                </a:solidFill>
              </a:defRPr>
            </a:lvl1pPr>
          </a:lstStyle>
          <a:p>
            <a:fld id="{2F48D180-B04D-4629-AC38-C1C3D8C8090B}" type="slidenum">
              <a:rPr lang="en-GB" smtClean="0"/>
              <a:pPr/>
              <a:t>‹Nr.›</a:t>
            </a:fld>
            <a:endParaRPr lang="en-GB" dirty="0"/>
          </a:p>
        </p:txBody>
      </p:sp>
      <p:cxnSp>
        <p:nvCxnSpPr>
          <p:cNvPr id="7" name="Gerader Verbinder 6"/>
          <p:cNvCxnSpPr/>
          <p:nvPr userDrawn="1"/>
        </p:nvCxnSpPr>
        <p:spPr>
          <a:xfrm flipV="1">
            <a:off x="0" y="6325166"/>
            <a:ext cx="12192000" cy="12896"/>
          </a:xfrm>
          <a:prstGeom prst="line">
            <a:avLst/>
          </a:prstGeom>
          <a:ln w="38100">
            <a:solidFill>
              <a:srgbClr val="98C200"/>
            </a:solidFill>
          </a:ln>
        </p:spPr>
        <p:style>
          <a:lnRef idx="1">
            <a:schemeClr val="accent1"/>
          </a:lnRef>
          <a:fillRef idx="0">
            <a:schemeClr val="accent1"/>
          </a:fillRef>
          <a:effectRef idx="0">
            <a:schemeClr val="accent1"/>
          </a:effectRef>
          <a:fontRef idx="minor">
            <a:schemeClr val="tx1"/>
          </a:fontRef>
        </p:style>
      </p:cxnSp>
      <p:pic>
        <p:nvPicPr>
          <p:cNvPr id="11" name="Grafik 10"/>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71048" y="143769"/>
            <a:ext cx="1331859" cy="687411"/>
          </a:xfrm>
          <a:prstGeom prst="rect">
            <a:avLst/>
          </a:prstGeom>
        </p:spPr>
      </p:pic>
      <p:sp>
        <p:nvSpPr>
          <p:cNvPr id="12" name="Textfeld 11"/>
          <p:cNvSpPr txBox="1"/>
          <p:nvPr userDrawn="1"/>
        </p:nvSpPr>
        <p:spPr>
          <a:xfrm>
            <a:off x="4887822" y="6444142"/>
            <a:ext cx="2642616" cy="307777"/>
          </a:xfrm>
          <a:prstGeom prst="rect">
            <a:avLst/>
          </a:prstGeom>
          <a:noFill/>
        </p:spPr>
        <p:txBody>
          <a:bodyPr wrap="square" rtlCol="0">
            <a:spAutoFit/>
          </a:bodyPr>
          <a:lstStyle/>
          <a:p>
            <a:r>
              <a:rPr lang="de-DE" sz="1400" dirty="0">
                <a:solidFill>
                  <a:schemeClr val="bg1"/>
                </a:solidFill>
              </a:rPr>
              <a:t>www.bodensee-stiftung.org</a:t>
            </a:r>
          </a:p>
        </p:txBody>
      </p:sp>
    </p:spTree>
    <p:extLst>
      <p:ext uri="{BB962C8B-B14F-4D97-AF65-F5344CB8AC3E}">
        <p14:creationId xmlns:p14="http://schemas.microsoft.com/office/powerpoint/2010/main" val="21397037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de-DE"/>
              <a:t>Titelmasterformat durch Klicken bearbeiten</a:t>
            </a:r>
            <a:endParaRPr lang="en-GB"/>
          </a:p>
        </p:txBody>
      </p:sp>
      <p:sp>
        <p:nvSpPr>
          <p:cNvPr id="3" name="Textplatzhalt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Textmasterformat bearbeiten</a:t>
            </a:r>
          </a:p>
        </p:txBody>
      </p:sp>
      <p:sp>
        <p:nvSpPr>
          <p:cNvPr id="4" name="Datumsplatzhalter 3"/>
          <p:cNvSpPr>
            <a:spLocks noGrp="1"/>
          </p:cNvSpPr>
          <p:nvPr>
            <p:ph type="dt" sz="half" idx="10"/>
          </p:nvPr>
        </p:nvSpPr>
        <p:spPr/>
        <p:txBody>
          <a:bodyPr/>
          <a:lstStyle/>
          <a:p>
            <a:fld id="{5430B203-BFC2-4D0B-B92D-07D96D76124C}" type="datetimeFigureOut">
              <a:rPr lang="en-GB" smtClean="0"/>
              <a:t>14/12/2022</a:t>
            </a:fld>
            <a:endParaRPr lang="en-GB"/>
          </a:p>
        </p:txBody>
      </p:sp>
      <p:sp>
        <p:nvSpPr>
          <p:cNvPr id="5" name="Fußzeilenplatzhalter 4"/>
          <p:cNvSpPr>
            <a:spLocks noGrp="1"/>
          </p:cNvSpPr>
          <p:nvPr>
            <p:ph type="ftr" sz="quarter" idx="11"/>
          </p:nvPr>
        </p:nvSpPr>
        <p:spPr/>
        <p:txBody>
          <a:bodyPr/>
          <a:lstStyle/>
          <a:p>
            <a:endParaRPr lang="en-GB"/>
          </a:p>
        </p:txBody>
      </p:sp>
      <p:sp>
        <p:nvSpPr>
          <p:cNvPr id="6" name="Foliennummernplatzhalter 5"/>
          <p:cNvSpPr>
            <a:spLocks noGrp="1"/>
          </p:cNvSpPr>
          <p:nvPr>
            <p:ph type="sldNum" sz="quarter" idx="12"/>
          </p:nvPr>
        </p:nvSpPr>
        <p:spPr/>
        <p:txBody>
          <a:bodyPr/>
          <a:lstStyle/>
          <a:p>
            <a:fld id="{2F48D180-B04D-4629-AC38-C1C3D8C8090B}" type="slidenum">
              <a:rPr lang="en-GB" smtClean="0"/>
              <a:t>‹Nr.›</a:t>
            </a:fld>
            <a:endParaRPr lang="en-GB"/>
          </a:p>
        </p:txBody>
      </p:sp>
    </p:spTree>
    <p:extLst>
      <p:ext uri="{BB962C8B-B14F-4D97-AF65-F5344CB8AC3E}">
        <p14:creationId xmlns:p14="http://schemas.microsoft.com/office/powerpoint/2010/main" val="28226209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en-GB"/>
          </a:p>
        </p:txBody>
      </p:sp>
      <p:sp>
        <p:nvSpPr>
          <p:cNvPr id="3" name="Inhaltsplatzhalter 2"/>
          <p:cNvSpPr>
            <a:spLocks noGrp="1"/>
          </p:cNvSpPr>
          <p:nvPr>
            <p:ph sz="half" idx="1"/>
          </p:nvPr>
        </p:nvSpPr>
        <p:spPr>
          <a:xfrm>
            <a:off x="838200" y="1825625"/>
            <a:ext cx="5181600" cy="435133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4" name="Inhaltsplatzhalter 3"/>
          <p:cNvSpPr>
            <a:spLocks noGrp="1"/>
          </p:cNvSpPr>
          <p:nvPr>
            <p:ph sz="half" idx="2"/>
          </p:nvPr>
        </p:nvSpPr>
        <p:spPr>
          <a:xfrm>
            <a:off x="6172200" y="1825625"/>
            <a:ext cx="5181600" cy="435133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5" name="Datumsplatzhalter 4"/>
          <p:cNvSpPr>
            <a:spLocks noGrp="1"/>
          </p:cNvSpPr>
          <p:nvPr>
            <p:ph type="dt" sz="half" idx="10"/>
          </p:nvPr>
        </p:nvSpPr>
        <p:spPr/>
        <p:txBody>
          <a:bodyPr/>
          <a:lstStyle/>
          <a:p>
            <a:fld id="{5430B203-BFC2-4D0B-B92D-07D96D76124C}" type="datetimeFigureOut">
              <a:rPr lang="en-GB" smtClean="0"/>
              <a:t>14/12/2022</a:t>
            </a:fld>
            <a:endParaRPr lang="en-GB"/>
          </a:p>
        </p:txBody>
      </p:sp>
      <p:sp>
        <p:nvSpPr>
          <p:cNvPr id="6" name="Fußzeilenplatzhalter 5"/>
          <p:cNvSpPr>
            <a:spLocks noGrp="1"/>
          </p:cNvSpPr>
          <p:nvPr>
            <p:ph type="ftr" sz="quarter" idx="11"/>
          </p:nvPr>
        </p:nvSpPr>
        <p:spPr/>
        <p:txBody>
          <a:bodyPr/>
          <a:lstStyle/>
          <a:p>
            <a:endParaRPr lang="en-GB"/>
          </a:p>
        </p:txBody>
      </p:sp>
      <p:sp>
        <p:nvSpPr>
          <p:cNvPr id="7" name="Foliennummernplatzhalter 6"/>
          <p:cNvSpPr>
            <a:spLocks noGrp="1"/>
          </p:cNvSpPr>
          <p:nvPr>
            <p:ph type="sldNum" sz="quarter" idx="12"/>
          </p:nvPr>
        </p:nvSpPr>
        <p:spPr/>
        <p:txBody>
          <a:bodyPr/>
          <a:lstStyle/>
          <a:p>
            <a:fld id="{2F48D180-B04D-4629-AC38-C1C3D8C8090B}" type="slidenum">
              <a:rPr lang="en-GB" smtClean="0"/>
              <a:t>‹Nr.›</a:t>
            </a:fld>
            <a:endParaRPr lang="en-GB"/>
          </a:p>
        </p:txBody>
      </p:sp>
    </p:spTree>
    <p:extLst>
      <p:ext uri="{BB962C8B-B14F-4D97-AF65-F5344CB8AC3E}">
        <p14:creationId xmlns:p14="http://schemas.microsoft.com/office/powerpoint/2010/main" val="11054570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de-DE"/>
              <a:t>Titelmasterformat durch Klicken bearbeiten</a:t>
            </a:r>
            <a:endParaRPr lang="en-GB"/>
          </a:p>
        </p:txBody>
      </p:sp>
      <p:sp>
        <p:nvSpPr>
          <p:cNvPr id="3" name="Textplatzhalt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4" name="Inhaltsplatzhalter 3"/>
          <p:cNvSpPr>
            <a:spLocks noGrp="1"/>
          </p:cNvSpPr>
          <p:nvPr>
            <p:ph sz="half" idx="2"/>
          </p:nvPr>
        </p:nvSpPr>
        <p:spPr>
          <a:xfrm>
            <a:off x="839788" y="2505075"/>
            <a:ext cx="5157787" cy="368458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5" name="Textplatzhalt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6" name="Inhaltsplatzhalter 5"/>
          <p:cNvSpPr>
            <a:spLocks noGrp="1"/>
          </p:cNvSpPr>
          <p:nvPr>
            <p:ph sz="quarter" idx="4"/>
          </p:nvPr>
        </p:nvSpPr>
        <p:spPr>
          <a:xfrm>
            <a:off x="6172200" y="2505075"/>
            <a:ext cx="5183188" cy="368458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7" name="Datumsplatzhalter 6"/>
          <p:cNvSpPr>
            <a:spLocks noGrp="1"/>
          </p:cNvSpPr>
          <p:nvPr>
            <p:ph type="dt" sz="half" idx="10"/>
          </p:nvPr>
        </p:nvSpPr>
        <p:spPr/>
        <p:txBody>
          <a:bodyPr/>
          <a:lstStyle/>
          <a:p>
            <a:fld id="{5430B203-BFC2-4D0B-B92D-07D96D76124C}" type="datetimeFigureOut">
              <a:rPr lang="en-GB" smtClean="0"/>
              <a:t>14/12/2022</a:t>
            </a:fld>
            <a:endParaRPr lang="en-GB"/>
          </a:p>
        </p:txBody>
      </p:sp>
      <p:sp>
        <p:nvSpPr>
          <p:cNvPr id="8" name="Fußzeilenplatzhalter 7"/>
          <p:cNvSpPr>
            <a:spLocks noGrp="1"/>
          </p:cNvSpPr>
          <p:nvPr>
            <p:ph type="ftr" sz="quarter" idx="11"/>
          </p:nvPr>
        </p:nvSpPr>
        <p:spPr/>
        <p:txBody>
          <a:bodyPr/>
          <a:lstStyle/>
          <a:p>
            <a:endParaRPr lang="en-GB"/>
          </a:p>
        </p:txBody>
      </p:sp>
      <p:sp>
        <p:nvSpPr>
          <p:cNvPr id="9" name="Foliennummernplatzhalter 8"/>
          <p:cNvSpPr>
            <a:spLocks noGrp="1"/>
          </p:cNvSpPr>
          <p:nvPr>
            <p:ph type="sldNum" sz="quarter" idx="12"/>
          </p:nvPr>
        </p:nvSpPr>
        <p:spPr/>
        <p:txBody>
          <a:bodyPr/>
          <a:lstStyle/>
          <a:p>
            <a:fld id="{2F48D180-B04D-4629-AC38-C1C3D8C8090B}" type="slidenum">
              <a:rPr lang="en-GB" smtClean="0"/>
              <a:t>‹Nr.›</a:t>
            </a:fld>
            <a:endParaRPr lang="en-GB"/>
          </a:p>
        </p:txBody>
      </p:sp>
    </p:spTree>
    <p:extLst>
      <p:ext uri="{BB962C8B-B14F-4D97-AF65-F5344CB8AC3E}">
        <p14:creationId xmlns:p14="http://schemas.microsoft.com/office/powerpoint/2010/main" val="3056953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en-GB"/>
          </a:p>
        </p:txBody>
      </p:sp>
      <p:sp>
        <p:nvSpPr>
          <p:cNvPr id="3" name="Datumsplatzhalter 2"/>
          <p:cNvSpPr>
            <a:spLocks noGrp="1"/>
          </p:cNvSpPr>
          <p:nvPr>
            <p:ph type="dt" sz="half" idx="10"/>
          </p:nvPr>
        </p:nvSpPr>
        <p:spPr/>
        <p:txBody>
          <a:bodyPr/>
          <a:lstStyle/>
          <a:p>
            <a:fld id="{5430B203-BFC2-4D0B-B92D-07D96D76124C}" type="datetimeFigureOut">
              <a:rPr lang="en-GB" smtClean="0"/>
              <a:t>14/12/2022</a:t>
            </a:fld>
            <a:endParaRPr lang="en-GB"/>
          </a:p>
        </p:txBody>
      </p:sp>
      <p:sp>
        <p:nvSpPr>
          <p:cNvPr id="4" name="Fußzeilenplatzhalter 3"/>
          <p:cNvSpPr>
            <a:spLocks noGrp="1"/>
          </p:cNvSpPr>
          <p:nvPr>
            <p:ph type="ftr" sz="quarter" idx="11"/>
          </p:nvPr>
        </p:nvSpPr>
        <p:spPr/>
        <p:txBody>
          <a:bodyPr/>
          <a:lstStyle/>
          <a:p>
            <a:endParaRPr lang="en-GB"/>
          </a:p>
        </p:txBody>
      </p:sp>
      <p:sp>
        <p:nvSpPr>
          <p:cNvPr id="5" name="Foliennummernplatzhalter 4"/>
          <p:cNvSpPr>
            <a:spLocks noGrp="1"/>
          </p:cNvSpPr>
          <p:nvPr>
            <p:ph type="sldNum" sz="quarter" idx="12"/>
          </p:nvPr>
        </p:nvSpPr>
        <p:spPr/>
        <p:txBody>
          <a:bodyPr/>
          <a:lstStyle/>
          <a:p>
            <a:fld id="{2F48D180-B04D-4629-AC38-C1C3D8C8090B}" type="slidenum">
              <a:rPr lang="en-GB" smtClean="0"/>
              <a:t>‹Nr.›</a:t>
            </a:fld>
            <a:endParaRPr lang="en-GB"/>
          </a:p>
        </p:txBody>
      </p:sp>
    </p:spTree>
    <p:extLst>
      <p:ext uri="{BB962C8B-B14F-4D97-AF65-F5344CB8AC3E}">
        <p14:creationId xmlns:p14="http://schemas.microsoft.com/office/powerpoint/2010/main" val="25014851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5430B203-BFC2-4D0B-B92D-07D96D76124C}" type="datetimeFigureOut">
              <a:rPr lang="en-GB" smtClean="0"/>
              <a:t>14/12/2022</a:t>
            </a:fld>
            <a:endParaRPr lang="en-GB"/>
          </a:p>
        </p:txBody>
      </p:sp>
      <p:sp>
        <p:nvSpPr>
          <p:cNvPr id="3" name="Fußzeilenplatzhalter 2"/>
          <p:cNvSpPr>
            <a:spLocks noGrp="1"/>
          </p:cNvSpPr>
          <p:nvPr>
            <p:ph type="ftr" sz="quarter" idx="11"/>
          </p:nvPr>
        </p:nvSpPr>
        <p:spPr/>
        <p:txBody>
          <a:bodyPr/>
          <a:lstStyle/>
          <a:p>
            <a:endParaRPr lang="en-GB"/>
          </a:p>
        </p:txBody>
      </p:sp>
      <p:sp>
        <p:nvSpPr>
          <p:cNvPr id="4" name="Foliennummernplatzhalter 3"/>
          <p:cNvSpPr>
            <a:spLocks noGrp="1"/>
          </p:cNvSpPr>
          <p:nvPr>
            <p:ph type="sldNum" sz="quarter" idx="12"/>
          </p:nvPr>
        </p:nvSpPr>
        <p:spPr/>
        <p:txBody>
          <a:bodyPr/>
          <a:lstStyle/>
          <a:p>
            <a:fld id="{2F48D180-B04D-4629-AC38-C1C3D8C8090B}" type="slidenum">
              <a:rPr lang="en-GB" smtClean="0"/>
              <a:t>‹Nr.›</a:t>
            </a:fld>
            <a:endParaRPr lang="en-GB"/>
          </a:p>
        </p:txBody>
      </p:sp>
    </p:spTree>
    <p:extLst>
      <p:ext uri="{BB962C8B-B14F-4D97-AF65-F5344CB8AC3E}">
        <p14:creationId xmlns:p14="http://schemas.microsoft.com/office/powerpoint/2010/main" val="4090358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a:t>Titelmasterformat durch Klicken bearbeiten</a:t>
            </a:r>
            <a:endParaRPr lang="en-GB"/>
          </a:p>
        </p:txBody>
      </p:sp>
      <p:sp>
        <p:nvSpPr>
          <p:cNvPr id="3" name="Inhaltsplatzhalt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Textmasterformat bearbeiten</a:t>
            </a:r>
          </a:p>
        </p:txBody>
      </p:sp>
      <p:sp>
        <p:nvSpPr>
          <p:cNvPr id="5" name="Datumsplatzhalter 4"/>
          <p:cNvSpPr>
            <a:spLocks noGrp="1"/>
          </p:cNvSpPr>
          <p:nvPr>
            <p:ph type="dt" sz="half" idx="10"/>
          </p:nvPr>
        </p:nvSpPr>
        <p:spPr/>
        <p:txBody>
          <a:bodyPr/>
          <a:lstStyle/>
          <a:p>
            <a:fld id="{5430B203-BFC2-4D0B-B92D-07D96D76124C}" type="datetimeFigureOut">
              <a:rPr lang="en-GB" smtClean="0"/>
              <a:t>14/12/2022</a:t>
            </a:fld>
            <a:endParaRPr lang="en-GB"/>
          </a:p>
        </p:txBody>
      </p:sp>
      <p:sp>
        <p:nvSpPr>
          <p:cNvPr id="6" name="Fußzeilenplatzhalter 5"/>
          <p:cNvSpPr>
            <a:spLocks noGrp="1"/>
          </p:cNvSpPr>
          <p:nvPr>
            <p:ph type="ftr" sz="quarter" idx="11"/>
          </p:nvPr>
        </p:nvSpPr>
        <p:spPr/>
        <p:txBody>
          <a:bodyPr/>
          <a:lstStyle/>
          <a:p>
            <a:endParaRPr lang="en-GB"/>
          </a:p>
        </p:txBody>
      </p:sp>
      <p:sp>
        <p:nvSpPr>
          <p:cNvPr id="7" name="Foliennummernplatzhalter 6"/>
          <p:cNvSpPr>
            <a:spLocks noGrp="1"/>
          </p:cNvSpPr>
          <p:nvPr>
            <p:ph type="sldNum" sz="quarter" idx="12"/>
          </p:nvPr>
        </p:nvSpPr>
        <p:spPr/>
        <p:txBody>
          <a:bodyPr/>
          <a:lstStyle/>
          <a:p>
            <a:fld id="{2F48D180-B04D-4629-AC38-C1C3D8C8090B}" type="slidenum">
              <a:rPr lang="en-GB" smtClean="0"/>
              <a:t>‹Nr.›</a:t>
            </a:fld>
            <a:endParaRPr lang="en-GB"/>
          </a:p>
        </p:txBody>
      </p:sp>
    </p:spTree>
    <p:extLst>
      <p:ext uri="{BB962C8B-B14F-4D97-AF65-F5344CB8AC3E}">
        <p14:creationId xmlns:p14="http://schemas.microsoft.com/office/powerpoint/2010/main" val="16666610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a:t>Titelmasterformat durch Klicken bearbeiten</a:t>
            </a:r>
            <a:endParaRPr lang="en-GB"/>
          </a:p>
        </p:txBody>
      </p:sp>
      <p:sp>
        <p:nvSpPr>
          <p:cNvPr id="3" name="Bildplatzhalt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Textmasterformat bearbeiten</a:t>
            </a:r>
          </a:p>
        </p:txBody>
      </p:sp>
      <p:sp>
        <p:nvSpPr>
          <p:cNvPr id="5" name="Datumsplatzhalter 4"/>
          <p:cNvSpPr>
            <a:spLocks noGrp="1"/>
          </p:cNvSpPr>
          <p:nvPr>
            <p:ph type="dt" sz="half" idx="10"/>
          </p:nvPr>
        </p:nvSpPr>
        <p:spPr/>
        <p:txBody>
          <a:bodyPr/>
          <a:lstStyle/>
          <a:p>
            <a:fld id="{5430B203-BFC2-4D0B-B92D-07D96D76124C}" type="datetimeFigureOut">
              <a:rPr lang="en-GB" smtClean="0"/>
              <a:t>14/12/2022</a:t>
            </a:fld>
            <a:endParaRPr lang="en-GB"/>
          </a:p>
        </p:txBody>
      </p:sp>
      <p:sp>
        <p:nvSpPr>
          <p:cNvPr id="6" name="Fußzeilenplatzhalter 5"/>
          <p:cNvSpPr>
            <a:spLocks noGrp="1"/>
          </p:cNvSpPr>
          <p:nvPr>
            <p:ph type="ftr" sz="quarter" idx="11"/>
          </p:nvPr>
        </p:nvSpPr>
        <p:spPr/>
        <p:txBody>
          <a:bodyPr/>
          <a:lstStyle/>
          <a:p>
            <a:endParaRPr lang="en-GB"/>
          </a:p>
        </p:txBody>
      </p:sp>
      <p:sp>
        <p:nvSpPr>
          <p:cNvPr id="7" name="Foliennummernplatzhalter 6"/>
          <p:cNvSpPr>
            <a:spLocks noGrp="1"/>
          </p:cNvSpPr>
          <p:nvPr>
            <p:ph type="sldNum" sz="quarter" idx="12"/>
          </p:nvPr>
        </p:nvSpPr>
        <p:spPr/>
        <p:txBody>
          <a:bodyPr/>
          <a:lstStyle/>
          <a:p>
            <a:fld id="{2F48D180-B04D-4629-AC38-C1C3D8C8090B}" type="slidenum">
              <a:rPr lang="en-GB" smtClean="0"/>
              <a:t>‹Nr.›</a:t>
            </a:fld>
            <a:endParaRPr lang="en-GB"/>
          </a:p>
        </p:txBody>
      </p:sp>
    </p:spTree>
    <p:extLst>
      <p:ext uri="{BB962C8B-B14F-4D97-AF65-F5344CB8AC3E}">
        <p14:creationId xmlns:p14="http://schemas.microsoft.com/office/powerpoint/2010/main" val="29057572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Titelmasterformat durch Klicken bearbeiten</a:t>
            </a:r>
            <a:endParaRPr lang="en-GB"/>
          </a:p>
        </p:txBody>
      </p:sp>
      <p:sp>
        <p:nvSpPr>
          <p:cNvPr id="3" name="Textplatzhalt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4" name="Datumsplatzhalt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430B203-BFC2-4D0B-B92D-07D96D76124C}" type="datetimeFigureOut">
              <a:rPr lang="en-GB" smtClean="0"/>
              <a:t>14/12/2022</a:t>
            </a:fld>
            <a:endParaRPr lang="en-GB"/>
          </a:p>
        </p:txBody>
      </p:sp>
      <p:sp>
        <p:nvSpPr>
          <p:cNvPr id="5" name="Fußzeilenplatzhalt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Foliennummernplatzhalt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48D180-B04D-4629-AC38-C1C3D8C8090B}" type="slidenum">
              <a:rPr lang="en-GB" smtClean="0"/>
              <a:t>‹Nr.›</a:t>
            </a:fld>
            <a:endParaRPr lang="en-GB"/>
          </a:p>
        </p:txBody>
      </p:sp>
    </p:spTree>
    <p:extLst>
      <p:ext uri="{BB962C8B-B14F-4D97-AF65-F5344CB8AC3E}">
        <p14:creationId xmlns:p14="http://schemas.microsoft.com/office/powerpoint/2010/main" val="22946566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image" Target="../media/image20.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biodivobst.uni-hohenheim.de/AnleitungAussaatPflegeBluehstreifen.pdf"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hyperlink" Target="https://biodivobst.uni-hohenheim.de/AnleitungAussaatPflegeBluehstreifen.pdf"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s://biodivobst.uni-hohenheim.de/AnleitungAussaatPflegeBluehstreifen.pdf"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s://biodivobst.uni-hohenheim.de/AnleitungAussaatPflegeBluehstreifen.pdf"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hyperlink" Target="https://biodivobst.uni-hohenheim.de/AnleitungAussaatPflegeBluehstreifen.pdf"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hyperlink" Target="https://biodivobst.uni-hohenheim.de/AnleitungAussaatPflegeBluehstreifen.pdf"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hyperlink" Target="https://youtu.be/lsjNYu2J_iA"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hyperlink" Target="https://www.bodensee-stiftung.org/foerderung-der-biologischen-vielfalt-in-tafelobstanlagen/" TargetMode="External"/><Relationship Id="rId7" Type="http://schemas.openxmlformats.org/officeDocument/2006/relationships/image" Target="../media/image31.jp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30.jpeg"/><Relationship Id="rId11" Type="http://schemas.openxmlformats.org/officeDocument/2006/relationships/image" Target="../media/image35.jpeg"/><Relationship Id="rId5" Type="http://schemas.openxmlformats.org/officeDocument/2006/relationships/image" Target="../media/image29.jpeg"/><Relationship Id="rId10" Type="http://schemas.openxmlformats.org/officeDocument/2006/relationships/image" Target="../media/image34.png"/><Relationship Id="rId4" Type="http://schemas.openxmlformats.org/officeDocument/2006/relationships/image" Target="../media/image28.png"/><Relationship Id="rId9" Type="http://schemas.openxmlformats.org/officeDocument/2006/relationships/image" Target="../media/image33.jp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e-DE" dirty="0"/>
              <a:t>Blühmischungen</a:t>
            </a:r>
          </a:p>
        </p:txBody>
      </p:sp>
      <p:sp>
        <p:nvSpPr>
          <p:cNvPr id="3" name="Untertitel 2"/>
          <p:cNvSpPr>
            <a:spLocks noGrp="1"/>
          </p:cNvSpPr>
          <p:nvPr>
            <p:ph type="subTitle" idx="1"/>
          </p:nvPr>
        </p:nvSpPr>
        <p:spPr/>
        <p:txBody>
          <a:bodyPr/>
          <a:lstStyle/>
          <a:p>
            <a:r>
              <a:rPr lang="de-DE" dirty="0"/>
              <a:t>Stand: November 2022</a:t>
            </a:r>
          </a:p>
        </p:txBody>
      </p:sp>
    </p:spTree>
    <p:extLst>
      <p:ext uri="{BB962C8B-B14F-4D97-AF65-F5344CB8AC3E}">
        <p14:creationId xmlns:p14="http://schemas.microsoft.com/office/powerpoint/2010/main" val="3544721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Verschiedene Möglichkeiten</a:t>
            </a:r>
          </a:p>
        </p:txBody>
      </p:sp>
      <p:sp>
        <p:nvSpPr>
          <p:cNvPr id="3" name="Inhaltsplatzhalter 2"/>
          <p:cNvSpPr>
            <a:spLocks noGrp="1"/>
          </p:cNvSpPr>
          <p:nvPr>
            <p:ph idx="1"/>
          </p:nvPr>
        </p:nvSpPr>
        <p:spPr>
          <a:xfrm>
            <a:off x="838200" y="1849071"/>
            <a:ext cx="10515600" cy="4351338"/>
          </a:xfrm>
        </p:spPr>
        <p:txBody>
          <a:bodyPr>
            <a:normAutofit/>
          </a:bodyPr>
          <a:lstStyle/>
          <a:p>
            <a:r>
              <a:rPr lang="de-DE" dirty="0"/>
              <a:t>1-jährige Blühmischung </a:t>
            </a:r>
            <a:br>
              <a:rPr lang="de-DE" dirty="0"/>
            </a:br>
            <a:r>
              <a:rPr lang="de-DE" dirty="0"/>
              <a:t>auf </a:t>
            </a:r>
            <a:r>
              <a:rPr lang="de-DE" dirty="0" err="1"/>
              <a:t>Bracheflächen</a:t>
            </a:r>
            <a:r>
              <a:rPr lang="de-DE" dirty="0"/>
              <a:t> vor</a:t>
            </a:r>
            <a:br>
              <a:rPr lang="de-DE" dirty="0"/>
            </a:br>
            <a:r>
              <a:rPr lang="de-DE" dirty="0"/>
              <a:t>der Neupflanzung</a:t>
            </a:r>
          </a:p>
          <a:p>
            <a:endParaRPr lang="de-DE" dirty="0"/>
          </a:p>
          <a:p>
            <a:endParaRPr lang="de-DE" dirty="0"/>
          </a:p>
          <a:p>
            <a:pPr marL="0" indent="0" algn="ctr">
              <a:buNone/>
            </a:pPr>
            <a:endParaRPr lang="de-DE" sz="3600" dirty="0">
              <a:solidFill>
                <a:schemeClr val="tx1"/>
              </a:solidFill>
            </a:endParaRPr>
          </a:p>
        </p:txBody>
      </p:sp>
      <p:sp>
        <p:nvSpPr>
          <p:cNvPr id="6" name="Textfeld 5">
            <a:extLst>
              <a:ext uri="{FF2B5EF4-FFF2-40B4-BE49-F238E27FC236}">
                <a16:creationId xmlns:a16="http://schemas.microsoft.com/office/drawing/2014/main" id="{26E9B206-93E4-4520-94B5-B38B71E9ABAD}"/>
              </a:ext>
            </a:extLst>
          </p:cNvPr>
          <p:cNvSpPr txBox="1"/>
          <p:nvPr/>
        </p:nvSpPr>
        <p:spPr>
          <a:xfrm>
            <a:off x="8806308" y="5915353"/>
            <a:ext cx="184731" cy="261610"/>
          </a:xfrm>
          <a:prstGeom prst="rect">
            <a:avLst/>
          </a:prstGeom>
          <a:noFill/>
        </p:spPr>
        <p:txBody>
          <a:bodyPr wrap="none" rtlCol="0">
            <a:spAutoFit/>
          </a:bodyPr>
          <a:lstStyle/>
          <a:p>
            <a:endParaRPr lang="de-DE" sz="1100" dirty="0"/>
          </a:p>
        </p:txBody>
      </p:sp>
      <p:sp>
        <p:nvSpPr>
          <p:cNvPr id="7" name="Textfeld 6">
            <a:extLst>
              <a:ext uri="{FF2B5EF4-FFF2-40B4-BE49-F238E27FC236}">
                <a16:creationId xmlns:a16="http://schemas.microsoft.com/office/drawing/2014/main" id="{879C3817-66BF-4992-849F-20FAF8566084}"/>
              </a:ext>
            </a:extLst>
          </p:cNvPr>
          <p:cNvSpPr txBox="1"/>
          <p:nvPr/>
        </p:nvSpPr>
        <p:spPr>
          <a:xfrm>
            <a:off x="6171804" y="5871667"/>
            <a:ext cx="5453737" cy="261610"/>
          </a:xfrm>
          <a:prstGeom prst="rect">
            <a:avLst/>
          </a:prstGeom>
          <a:noFill/>
        </p:spPr>
        <p:txBody>
          <a:bodyPr wrap="none" rtlCol="0">
            <a:spAutoFit/>
          </a:bodyPr>
          <a:lstStyle/>
          <a:p>
            <a:r>
              <a:rPr lang="de-DE" sz="1100" dirty="0"/>
              <a:t>Einsaat der künftigen Obstbaumreihen in Heuchlingen, Flächenagentur Baden-Württemberg</a:t>
            </a:r>
          </a:p>
        </p:txBody>
      </p:sp>
      <p:pic>
        <p:nvPicPr>
          <p:cNvPr id="4" name="Grafik 3">
            <a:extLst>
              <a:ext uri="{FF2B5EF4-FFF2-40B4-BE49-F238E27FC236}">
                <a16:creationId xmlns:a16="http://schemas.microsoft.com/office/drawing/2014/main" id="{7B498478-83B1-464C-BF98-3772C33E934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72200" y="1957889"/>
            <a:ext cx="5181600" cy="38862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8519357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Verschiedene Möglichkeiten</a:t>
            </a:r>
          </a:p>
        </p:txBody>
      </p:sp>
      <p:sp>
        <p:nvSpPr>
          <p:cNvPr id="3" name="Inhaltsplatzhalter 2"/>
          <p:cNvSpPr>
            <a:spLocks noGrp="1"/>
          </p:cNvSpPr>
          <p:nvPr>
            <p:ph idx="1"/>
          </p:nvPr>
        </p:nvSpPr>
        <p:spPr>
          <a:xfrm>
            <a:off x="838200" y="1849071"/>
            <a:ext cx="10515600" cy="4351338"/>
          </a:xfrm>
        </p:spPr>
        <p:txBody>
          <a:bodyPr>
            <a:normAutofit/>
          </a:bodyPr>
          <a:lstStyle/>
          <a:p>
            <a:r>
              <a:rPr lang="de-DE" dirty="0"/>
              <a:t>Blühstreifen innerhalb</a:t>
            </a:r>
            <a:br>
              <a:rPr lang="de-DE" dirty="0"/>
            </a:br>
            <a:r>
              <a:rPr lang="de-DE" dirty="0"/>
              <a:t> der Anlage</a:t>
            </a:r>
          </a:p>
          <a:p>
            <a:endParaRPr lang="de-DE" dirty="0"/>
          </a:p>
          <a:p>
            <a:endParaRPr lang="de-DE" dirty="0"/>
          </a:p>
          <a:p>
            <a:pPr marL="0" indent="0" algn="ctr">
              <a:buNone/>
            </a:pPr>
            <a:endParaRPr lang="de-DE" sz="3600" dirty="0">
              <a:solidFill>
                <a:schemeClr val="tx1"/>
              </a:solidFill>
            </a:endParaRPr>
          </a:p>
        </p:txBody>
      </p:sp>
      <p:sp>
        <p:nvSpPr>
          <p:cNvPr id="6" name="Textfeld 5">
            <a:extLst>
              <a:ext uri="{FF2B5EF4-FFF2-40B4-BE49-F238E27FC236}">
                <a16:creationId xmlns:a16="http://schemas.microsoft.com/office/drawing/2014/main" id="{26E9B206-93E4-4520-94B5-B38B71E9ABAD}"/>
              </a:ext>
            </a:extLst>
          </p:cNvPr>
          <p:cNvSpPr txBox="1"/>
          <p:nvPr/>
        </p:nvSpPr>
        <p:spPr>
          <a:xfrm>
            <a:off x="8806308" y="5915353"/>
            <a:ext cx="184731" cy="261610"/>
          </a:xfrm>
          <a:prstGeom prst="rect">
            <a:avLst/>
          </a:prstGeom>
          <a:noFill/>
        </p:spPr>
        <p:txBody>
          <a:bodyPr wrap="none" rtlCol="0">
            <a:spAutoFit/>
          </a:bodyPr>
          <a:lstStyle/>
          <a:p>
            <a:endParaRPr lang="de-DE" sz="1100" dirty="0"/>
          </a:p>
        </p:txBody>
      </p:sp>
      <p:pic>
        <p:nvPicPr>
          <p:cNvPr id="5" name="Grafik 4">
            <a:extLst>
              <a:ext uri="{FF2B5EF4-FFF2-40B4-BE49-F238E27FC236}">
                <a16:creationId xmlns:a16="http://schemas.microsoft.com/office/drawing/2014/main" id="{7DD2FCF1-1E7D-4161-9286-F3CE996E313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87815" y="1685240"/>
            <a:ext cx="6039070" cy="4384364"/>
          </a:xfrm>
          <a:prstGeom prst="rect">
            <a:avLst/>
          </a:prstGeom>
        </p:spPr>
      </p:pic>
      <p:sp>
        <p:nvSpPr>
          <p:cNvPr id="7" name="Textfeld 6">
            <a:extLst>
              <a:ext uri="{FF2B5EF4-FFF2-40B4-BE49-F238E27FC236}">
                <a16:creationId xmlns:a16="http://schemas.microsoft.com/office/drawing/2014/main" id="{879C3817-66BF-4992-849F-20FAF8566084}"/>
              </a:ext>
            </a:extLst>
          </p:cNvPr>
          <p:cNvSpPr txBox="1"/>
          <p:nvPr/>
        </p:nvSpPr>
        <p:spPr>
          <a:xfrm>
            <a:off x="6873311" y="6057881"/>
            <a:ext cx="4235455" cy="261610"/>
          </a:xfrm>
          <a:prstGeom prst="rect">
            <a:avLst/>
          </a:prstGeom>
          <a:noFill/>
        </p:spPr>
        <p:txBody>
          <a:bodyPr wrap="none" rtlCol="0">
            <a:spAutoFit/>
          </a:bodyPr>
          <a:lstStyle/>
          <a:p>
            <a:r>
              <a:rPr lang="de-DE" sz="1100" dirty="0"/>
              <a:t>Blühstreifen in einer Apfelanlage, Flächenagentur Baden-Württemberg</a:t>
            </a:r>
          </a:p>
        </p:txBody>
      </p:sp>
    </p:spTree>
    <p:extLst>
      <p:ext uri="{BB962C8B-B14F-4D97-AF65-F5344CB8AC3E}">
        <p14:creationId xmlns:p14="http://schemas.microsoft.com/office/powerpoint/2010/main" val="38186658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Verschiedene Möglichkeiten</a:t>
            </a:r>
          </a:p>
        </p:txBody>
      </p:sp>
      <p:sp>
        <p:nvSpPr>
          <p:cNvPr id="3" name="Inhaltsplatzhalter 2"/>
          <p:cNvSpPr>
            <a:spLocks noGrp="1"/>
          </p:cNvSpPr>
          <p:nvPr>
            <p:ph idx="1"/>
          </p:nvPr>
        </p:nvSpPr>
        <p:spPr>
          <a:xfrm>
            <a:off x="838200" y="1486890"/>
            <a:ext cx="10515600" cy="4351338"/>
          </a:xfrm>
        </p:spPr>
        <p:txBody>
          <a:bodyPr>
            <a:normAutofit/>
          </a:bodyPr>
          <a:lstStyle/>
          <a:p>
            <a:r>
              <a:rPr lang="de-DE" dirty="0"/>
              <a:t>Hochstaudensaum </a:t>
            </a:r>
            <a:br>
              <a:rPr lang="de-DE" dirty="0"/>
            </a:br>
            <a:r>
              <a:rPr lang="de-DE" dirty="0"/>
              <a:t>am Rande der Anlage</a:t>
            </a:r>
          </a:p>
          <a:p>
            <a:endParaRPr lang="de-DE" dirty="0"/>
          </a:p>
          <a:p>
            <a:endParaRPr lang="de-DE" dirty="0"/>
          </a:p>
          <a:p>
            <a:endParaRPr lang="de-DE" dirty="0"/>
          </a:p>
          <a:p>
            <a:pPr marL="0" indent="0" algn="ctr">
              <a:buNone/>
            </a:pPr>
            <a:endParaRPr lang="de-DE" sz="3600" dirty="0">
              <a:solidFill>
                <a:schemeClr val="tx1"/>
              </a:solidFill>
            </a:endParaRPr>
          </a:p>
        </p:txBody>
      </p:sp>
      <p:sp>
        <p:nvSpPr>
          <p:cNvPr id="6" name="Textfeld 5">
            <a:extLst>
              <a:ext uri="{FF2B5EF4-FFF2-40B4-BE49-F238E27FC236}">
                <a16:creationId xmlns:a16="http://schemas.microsoft.com/office/drawing/2014/main" id="{26E9B206-93E4-4520-94B5-B38B71E9ABAD}"/>
              </a:ext>
            </a:extLst>
          </p:cNvPr>
          <p:cNvSpPr txBox="1"/>
          <p:nvPr/>
        </p:nvSpPr>
        <p:spPr>
          <a:xfrm>
            <a:off x="8806308" y="5915353"/>
            <a:ext cx="184731" cy="261610"/>
          </a:xfrm>
          <a:prstGeom prst="rect">
            <a:avLst/>
          </a:prstGeom>
          <a:noFill/>
        </p:spPr>
        <p:txBody>
          <a:bodyPr wrap="none" rtlCol="0">
            <a:spAutoFit/>
          </a:bodyPr>
          <a:lstStyle/>
          <a:p>
            <a:endParaRPr lang="de-DE" sz="1100" dirty="0"/>
          </a:p>
        </p:txBody>
      </p:sp>
      <p:sp>
        <p:nvSpPr>
          <p:cNvPr id="7" name="Textfeld 6">
            <a:extLst>
              <a:ext uri="{FF2B5EF4-FFF2-40B4-BE49-F238E27FC236}">
                <a16:creationId xmlns:a16="http://schemas.microsoft.com/office/drawing/2014/main" id="{CFBC3D8C-51CE-4E35-8F27-3146A4158E97}"/>
              </a:ext>
            </a:extLst>
          </p:cNvPr>
          <p:cNvSpPr txBox="1"/>
          <p:nvPr/>
        </p:nvSpPr>
        <p:spPr>
          <a:xfrm>
            <a:off x="7443265" y="6069604"/>
            <a:ext cx="2925801" cy="261610"/>
          </a:xfrm>
          <a:prstGeom prst="rect">
            <a:avLst/>
          </a:prstGeom>
          <a:noFill/>
        </p:spPr>
        <p:txBody>
          <a:bodyPr wrap="none" rtlCol="0">
            <a:spAutoFit/>
          </a:bodyPr>
          <a:lstStyle/>
          <a:p>
            <a:r>
              <a:rPr lang="de-DE" sz="1100" dirty="0" err="1"/>
              <a:t>Blühsaum</a:t>
            </a:r>
            <a:r>
              <a:rPr lang="de-DE" sz="1100" dirty="0"/>
              <a:t>, Flächenagentur Baden-Württemberg</a:t>
            </a:r>
          </a:p>
        </p:txBody>
      </p:sp>
      <p:pic>
        <p:nvPicPr>
          <p:cNvPr id="4" name="Grafik 3">
            <a:extLst>
              <a:ext uri="{FF2B5EF4-FFF2-40B4-BE49-F238E27FC236}">
                <a16:creationId xmlns:a16="http://schemas.microsoft.com/office/drawing/2014/main" id="{0F7EA7AC-4C13-4110-8EFF-B79E87970F9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35414" y="1597939"/>
            <a:ext cx="5962219" cy="4471665"/>
          </a:xfrm>
          <a:prstGeom prst="rect">
            <a:avLst/>
          </a:prstGeom>
        </p:spPr>
      </p:pic>
    </p:spTree>
    <p:extLst>
      <p:ext uri="{BB962C8B-B14F-4D97-AF65-F5344CB8AC3E}">
        <p14:creationId xmlns:p14="http://schemas.microsoft.com/office/powerpoint/2010/main" val="39847049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Verschiedene Möglichkeiten</a:t>
            </a:r>
          </a:p>
        </p:txBody>
      </p:sp>
      <p:sp>
        <p:nvSpPr>
          <p:cNvPr id="3" name="Inhaltsplatzhalter 2"/>
          <p:cNvSpPr>
            <a:spLocks noGrp="1"/>
          </p:cNvSpPr>
          <p:nvPr>
            <p:ph idx="1"/>
          </p:nvPr>
        </p:nvSpPr>
        <p:spPr>
          <a:xfrm>
            <a:off x="838200" y="1849071"/>
            <a:ext cx="10515600" cy="4351338"/>
          </a:xfrm>
        </p:spPr>
        <p:txBody>
          <a:bodyPr>
            <a:normAutofit/>
          </a:bodyPr>
          <a:lstStyle/>
          <a:p>
            <a:r>
              <a:rPr lang="de-DE" dirty="0"/>
              <a:t>Blühstreifen am Rande </a:t>
            </a:r>
            <a:br>
              <a:rPr lang="de-DE" dirty="0"/>
            </a:br>
            <a:r>
              <a:rPr lang="de-DE" dirty="0"/>
              <a:t>der Anlage</a:t>
            </a:r>
          </a:p>
          <a:p>
            <a:endParaRPr lang="de-DE" dirty="0"/>
          </a:p>
          <a:p>
            <a:endParaRPr lang="de-DE" dirty="0"/>
          </a:p>
          <a:p>
            <a:pPr marL="0" indent="0" algn="ctr">
              <a:buNone/>
            </a:pPr>
            <a:endParaRPr lang="de-DE" sz="3600" dirty="0">
              <a:solidFill>
                <a:schemeClr val="tx1"/>
              </a:solidFill>
            </a:endParaRPr>
          </a:p>
        </p:txBody>
      </p:sp>
      <p:sp>
        <p:nvSpPr>
          <p:cNvPr id="6" name="Textfeld 5">
            <a:extLst>
              <a:ext uri="{FF2B5EF4-FFF2-40B4-BE49-F238E27FC236}">
                <a16:creationId xmlns:a16="http://schemas.microsoft.com/office/drawing/2014/main" id="{26E9B206-93E4-4520-94B5-B38B71E9ABAD}"/>
              </a:ext>
            </a:extLst>
          </p:cNvPr>
          <p:cNvSpPr txBox="1"/>
          <p:nvPr/>
        </p:nvSpPr>
        <p:spPr>
          <a:xfrm>
            <a:off x="8806308" y="5915353"/>
            <a:ext cx="184731" cy="261610"/>
          </a:xfrm>
          <a:prstGeom prst="rect">
            <a:avLst/>
          </a:prstGeom>
          <a:noFill/>
        </p:spPr>
        <p:txBody>
          <a:bodyPr wrap="none" rtlCol="0">
            <a:spAutoFit/>
          </a:bodyPr>
          <a:lstStyle/>
          <a:p>
            <a:endParaRPr lang="de-DE" sz="1100" dirty="0"/>
          </a:p>
        </p:txBody>
      </p:sp>
      <p:pic>
        <p:nvPicPr>
          <p:cNvPr id="4" name="Grafik 3">
            <a:extLst>
              <a:ext uri="{FF2B5EF4-FFF2-40B4-BE49-F238E27FC236}">
                <a16:creationId xmlns:a16="http://schemas.microsoft.com/office/drawing/2014/main" id="{10CEB429-8CEF-44BD-ADFB-598F934A87A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58862" y="1695817"/>
            <a:ext cx="5896706" cy="4422529"/>
          </a:xfrm>
          <a:prstGeom prst="rect">
            <a:avLst/>
          </a:prstGeom>
        </p:spPr>
      </p:pic>
      <p:sp>
        <p:nvSpPr>
          <p:cNvPr id="7" name="Textfeld 6">
            <a:extLst>
              <a:ext uri="{FF2B5EF4-FFF2-40B4-BE49-F238E27FC236}">
                <a16:creationId xmlns:a16="http://schemas.microsoft.com/office/drawing/2014/main" id="{E63541C5-E22C-4FFC-B34D-6E461D0C3146}"/>
              </a:ext>
            </a:extLst>
          </p:cNvPr>
          <p:cNvSpPr txBox="1"/>
          <p:nvPr/>
        </p:nvSpPr>
        <p:spPr>
          <a:xfrm>
            <a:off x="7796717" y="6069604"/>
            <a:ext cx="3058851" cy="261610"/>
          </a:xfrm>
          <a:prstGeom prst="rect">
            <a:avLst/>
          </a:prstGeom>
          <a:noFill/>
        </p:spPr>
        <p:txBody>
          <a:bodyPr wrap="none" rtlCol="0">
            <a:spAutoFit/>
          </a:bodyPr>
          <a:lstStyle/>
          <a:p>
            <a:r>
              <a:rPr lang="de-DE" sz="1100" dirty="0"/>
              <a:t>Blühstreifen, Flächenagentur Baden-Württemberg</a:t>
            </a:r>
          </a:p>
        </p:txBody>
      </p:sp>
    </p:spTree>
    <p:extLst>
      <p:ext uri="{BB962C8B-B14F-4D97-AF65-F5344CB8AC3E}">
        <p14:creationId xmlns:p14="http://schemas.microsoft.com/office/powerpoint/2010/main" val="8667495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Verschiedene Möglichkeiten</a:t>
            </a:r>
          </a:p>
        </p:txBody>
      </p:sp>
      <p:sp>
        <p:nvSpPr>
          <p:cNvPr id="3" name="Inhaltsplatzhalter 2"/>
          <p:cNvSpPr>
            <a:spLocks noGrp="1"/>
          </p:cNvSpPr>
          <p:nvPr>
            <p:ph idx="1"/>
          </p:nvPr>
        </p:nvSpPr>
        <p:spPr>
          <a:xfrm>
            <a:off x="838200" y="1849071"/>
            <a:ext cx="10515600" cy="4351338"/>
          </a:xfrm>
        </p:spPr>
        <p:txBody>
          <a:bodyPr>
            <a:normAutofit/>
          </a:bodyPr>
          <a:lstStyle/>
          <a:p>
            <a:r>
              <a:rPr lang="de-DE" dirty="0"/>
              <a:t>Blühende </a:t>
            </a:r>
            <a:br>
              <a:rPr lang="de-DE" dirty="0"/>
            </a:br>
            <a:r>
              <a:rPr lang="de-DE" dirty="0"/>
              <a:t>Fahrgassen</a:t>
            </a:r>
          </a:p>
          <a:p>
            <a:endParaRPr lang="de-DE" dirty="0"/>
          </a:p>
          <a:p>
            <a:endParaRPr lang="de-DE" dirty="0"/>
          </a:p>
          <a:p>
            <a:endParaRPr lang="de-DE" dirty="0"/>
          </a:p>
          <a:p>
            <a:pPr marL="0" indent="0" algn="ctr">
              <a:buNone/>
            </a:pPr>
            <a:endParaRPr lang="de-DE" sz="3600" dirty="0">
              <a:solidFill>
                <a:schemeClr val="tx1"/>
              </a:solidFill>
            </a:endParaRPr>
          </a:p>
        </p:txBody>
      </p:sp>
      <p:sp>
        <p:nvSpPr>
          <p:cNvPr id="6" name="Textfeld 5">
            <a:extLst>
              <a:ext uri="{FF2B5EF4-FFF2-40B4-BE49-F238E27FC236}">
                <a16:creationId xmlns:a16="http://schemas.microsoft.com/office/drawing/2014/main" id="{26E9B206-93E4-4520-94B5-B38B71E9ABAD}"/>
              </a:ext>
            </a:extLst>
          </p:cNvPr>
          <p:cNvSpPr txBox="1"/>
          <p:nvPr/>
        </p:nvSpPr>
        <p:spPr>
          <a:xfrm>
            <a:off x="8806308" y="5915353"/>
            <a:ext cx="184731" cy="261610"/>
          </a:xfrm>
          <a:prstGeom prst="rect">
            <a:avLst/>
          </a:prstGeom>
          <a:noFill/>
        </p:spPr>
        <p:txBody>
          <a:bodyPr wrap="none" rtlCol="0">
            <a:spAutoFit/>
          </a:bodyPr>
          <a:lstStyle/>
          <a:p>
            <a:endParaRPr lang="de-DE" sz="1100" dirty="0"/>
          </a:p>
        </p:txBody>
      </p:sp>
      <p:pic>
        <p:nvPicPr>
          <p:cNvPr id="5" name="Grafik 4">
            <a:extLst>
              <a:ext uri="{FF2B5EF4-FFF2-40B4-BE49-F238E27FC236}">
                <a16:creationId xmlns:a16="http://schemas.microsoft.com/office/drawing/2014/main" id="{D071E4D7-EC09-4575-A7BD-DF5E8C1833A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634086" y="1934308"/>
            <a:ext cx="7315267" cy="4111850"/>
          </a:xfrm>
          <a:prstGeom prst="rect">
            <a:avLst/>
          </a:prstGeom>
        </p:spPr>
      </p:pic>
      <p:sp>
        <p:nvSpPr>
          <p:cNvPr id="7" name="Textfeld 6">
            <a:extLst>
              <a:ext uri="{FF2B5EF4-FFF2-40B4-BE49-F238E27FC236}">
                <a16:creationId xmlns:a16="http://schemas.microsoft.com/office/drawing/2014/main" id="{57457CE8-FA22-42FB-ACCC-2C7A83D1717A}"/>
              </a:ext>
            </a:extLst>
          </p:cNvPr>
          <p:cNvSpPr txBox="1"/>
          <p:nvPr/>
        </p:nvSpPr>
        <p:spPr>
          <a:xfrm>
            <a:off x="7443265" y="6069604"/>
            <a:ext cx="3506088" cy="261610"/>
          </a:xfrm>
          <a:prstGeom prst="rect">
            <a:avLst/>
          </a:prstGeom>
          <a:noFill/>
        </p:spPr>
        <p:txBody>
          <a:bodyPr wrap="none" rtlCol="0">
            <a:spAutoFit/>
          </a:bodyPr>
          <a:lstStyle/>
          <a:p>
            <a:r>
              <a:rPr lang="de-DE" sz="1100" dirty="0"/>
              <a:t>Blühende Fahrgasse, Flächenagentur Baden-Württemberg</a:t>
            </a:r>
          </a:p>
        </p:txBody>
      </p:sp>
    </p:spTree>
    <p:extLst>
      <p:ext uri="{BB962C8B-B14F-4D97-AF65-F5344CB8AC3E}">
        <p14:creationId xmlns:p14="http://schemas.microsoft.com/office/powerpoint/2010/main" val="13793832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Zusammenfassend gilt:</a:t>
            </a:r>
          </a:p>
        </p:txBody>
      </p:sp>
      <p:sp>
        <p:nvSpPr>
          <p:cNvPr id="3" name="Inhaltsplatzhalter 2"/>
          <p:cNvSpPr>
            <a:spLocks noGrp="1"/>
          </p:cNvSpPr>
          <p:nvPr>
            <p:ph idx="1"/>
          </p:nvPr>
        </p:nvSpPr>
        <p:spPr>
          <a:xfrm>
            <a:off x="838200" y="1849071"/>
            <a:ext cx="10515600" cy="4351338"/>
          </a:xfrm>
        </p:spPr>
        <p:txBody>
          <a:bodyPr>
            <a:normAutofit fontScale="92500" lnSpcReduction="10000"/>
          </a:bodyPr>
          <a:lstStyle/>
          <a:p>
            <a:pPr marL="0" indent="0">
              <a:buNone/>
            </a:pPr>
            <a:r>
              <a:rPr lang="de-DE" dirty="0"/>
              <a:t>Um möglichst vielen verschiedenen Tieren, auch Spezialisten, Nahrung und Lebensraum zu bieten, sind folgende Aspekte entscheidend: </a:t>
            </a:r>
          </a:p>
          <a:p>
            <a:pPr marL="0" indent="0">
              <a:buNone/>
            </a:pPr>
            <a:endParaRPr lang="de-DE" dirty="0"/>
          </a:p>
          <a:p>
            <a:pPr marL="0" indent="0">
              <a:buNone/>
            </a:pPr>
            <a:r>
              <a:rPr lang="de-DE" dirty="0"/>
              <a:t>	Vielseitige, regionale, standortangepasste Mischungen </a:t>
            </a:r>
          </a:p>
          <a:p>
            <a:pPr marL="0" indent="0">
              <a:buNone/>
            </a:pPr>
            <a:r>
              <a:rPr lang="de-DE" dirty="0"/>
              <a:t>	Mähen statt mulchen</a:t>
            </a:r>
          </a:p>
          <a:p>
            <a:pPr marL="0" indent="0">
              <a:buNone/>
            </a:pPr>
            <a:r>
              <a:rPr lang="de-DE" dirty="0"/>
              <a:t>	Regelmäßige Pflegemaßnahmen (1-2x/Jahr)</a:t>
            </a:r>
          </a:p>
          <a:p>
            <a:pPr marL="0" indent="0">
              <a:buNone/>
            </a:pPr>
            <a:r>
              <a:rPr lang="de-DE" dirty="0"/>
              <a:t>	Angebot an Nist- und Überwinterungs-</a:t>
            </a:r>
            <a:br>
              <a:rPr lang="de-DE" dirty="0"/>
            </a:br>
            <a:r>
              <a:rPr lang="de-DE" dirty="0"/>
              <a:t>	quartieren für die verschiedenen Tierarten!</a:t>
            </a:r>
          </a:p>
          <a:p>
            <a:pPr marL="0" indent="0">
              <a:buNone/>
            </a:pPr>
            <a:endParaRPr lang="de-DE" dirty="0"/>
          </a:p>
          <a:p>
            <a:pPr marL="0" indent="0">
              <a:buNone/>
            </a:pPr>
            <a:r>
              <a:rPr lang="de-DE" dirty="0"/>
              <a:t>	</a:t>
            </a:r>
          </a:p>
          <a:p>
            <a:pPr lvl="2"/>
            <a:endParaRPr lang="de-DE" dirty="0"/>
          </a:p>
          <a:p>
            <a:pPr marL="914400" lvl="2" indent="0">
              <a:buNone/>
            </a:pPr>
            <a:endParaRPr lang="de-DE" dirty="0"/>
          </a:p>
          <a:p>
            <a:pPr marL="0" indent="0" algn="ctr">
              <a:buNone/>
            </a:pPr>
            <a:endParaRPr lang="de-DE" sz="3600" dirty="0">
              <a:solidFill>
                <a:schemeClr val="tx1"/>
              </a:solidFill>
            </a:endParaRPr>
          </a:p>
        </p:txBody>
      </p:sp>
      <p:sp>
        <p:nvSpPr>
          <p:cNvPr id="6" name="Textfeld 5">
            <a:extLst>
              <a:ext uri="{FF2B5EF4-FFF2-40B4-BE49-F238E27FC236}">
                <a16:creationId xmlns:a16="http://schemas.microsoft.com/office/drawing/2014/main" id="{26E9B206-93E4-4520-94B5-B38B71E9ABAD}"/>
              </a:ext>
            </a:extLst>
          </p:cNvPr>
          <p:cNvSpPr txBox="1"/>
          <p:nvPr/>
        </p:nvSpPr>
        <p:spPr>
          <a:xfrm>
            <a:off x="8806308" y="5915353"/>
            <a:ext cx="184731" cy="261610"/>
          </a:xfrm>
          <a:prstGeom prst="rect">
            <a:avLst/>
          </a:prstGeom>
          <a:noFill/>
        </p:spPr>
        <p:txBody>
          <a:bodyPr wrap="none" rtlCol="0">
            <a:spAutoFit/>
          </a:bodyPr>
          <a:lstStyle/>
          <a:p>
            <a:endParaRPr lang="de-DE" sz="1100" dirty="0"/>
          </a:p>
        </p:txBody>
      </p:sp>
      <p:sp>
        <p:nvSpPr>
          <p:cNvPr id="7" name="Textfeld 6">
            <a:extLst>
              <a:ext uri="{FF2B5EF4-FFF2-40B4-BE49-F238E27FC236}">
                <a16:creationId xmlns:a16="http://schemas.microsoft.com/office/drawing/2014/main" id="{57457CE8-FA22-42FB-ACCC-2C7A83D1717A}"/>
              </a:ext>
            </a:extLst>
          </p:cNvPr>
          <p:cNvSpPr txBox="1"/>
          <p:nvPr/>
        </p:nvSpPr>
        <p:spPr>
          <a:xfrm>
            <a:off x="7724618" y="6043208"/>
            <a:ext cx="4294765" cy="261610"/>
          </a:xfrm>
          <a:prstGeom prst="rect">
            <a:avLst/>
          </a:prstGeom>
          <a:noFill/>
        </p:spPr>
        <p:txBody>
          <a:bodyPr wrap="none" rtlCol="0">
            <a:spAutoFit/>
          </a:bodyPr>
          <a:lstStyle/>
          <a:p>
            <a:r>
              <a:rPr lang="de-DE" sz="1100" dirty="0"/>
              <a:t>Tagpfauenauge auf Wilder Möhre, Flächenagentur Baden-Württemberg</a:t>
            </a:r>
          </a:p>
        </p:txBody>
      </p:sp>
      <p:sp>
        <p:nvSpPr>
          <p:cNvPr id="4" name="Pfeil: nach rechts 3">
            <a:extLst>
              <a:ext uri="{FF2B5EF4-FFF2-40B4-BE49-F238E27FC236}">
                <a16:creationId xmlns:a16="http://schemas.microsoft.com/office/drawing/2014/main" id="{06A23937-1A6C-4D63-939A-F8D28ECB4E29}"/>
              </a:ext>
            </a:extLst>
          </p:cNvPr>
          <p:cNvSpPr/>
          <p:nvPr/>
        </p:nvSpPr>
        <p:spPr>
          <a:xfrm>
            <a:off x="838200" y="3085045"/>
            <a:ext cx="586154" cy="326370"/>
          </a:xfrm>
          <a:prstGeom prst="rightArrow">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Pfeil: nach rechts 8">
            <a:extLst>
              <a:ext uri="{FF2B5EF4-FFF2-40B4-BE49-F238E27FC236}">
                <a16:creationId xmlns:a16="http://schemas.microsoft.com/office/drawing/2014/main" id="{92174EFC-033A-4DB4-8CC9-E1906402BE92}"/>
              </a:ext>
            </a:extLst>
          </p:cNvPr>
          <p:cNvSpPr/>
          <p:nvPr/>
        </p:nvSpPr>
        <p:spPr>
          <a:xfrm>
            <a:off x="838200" y="4049985"/>
            <a:ext cx="586154" cy="326370"/>
          </a:xfrm>
          <a:prstGeom prst="rightArrow">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Pfeil: nach rechts 9">
            <a:extLst>
              <a:ext uri="{FF2B5EF4-FFF2-40B4-BE49-F238E27FC236}">
                <a16:creationId xmlns:a16="http://schemas.microsoft.com/office/drawing/2014/main" id="{BC31062D-49A3-47B8-85D4-6D3F7A263F46}"/>
              </a:ext>
            </a:extLst>
          </p:cNvPr>
          <p:cNvSpPr/>
          <p:nvPr/>
        </p:nvSpPr>
        <p:spPr>
          <a:xfrm>
            <a:off x="838200" y="3569798"/>
            <a:ext cx="586154" cy="326370"/>
          </a:xfrm>
          <a:prstGeom prst="rightArrow">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1" name="Grafik 10">
            <a:extLst>
              <a:ext uri="{FF2B5EF4-FFF2-40B4-BE49-F238E27FC236}">
                <a16:creationId xmlns:a16="http://schemas.microsoft.com/office/drawing/2014/main" id="{75B7E29D-AD30-4FD0-BDFB-901BD2FB6BA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440055" y="4139567"/>
            <a:ext cx="3200960" cy="1799232"/>
          </a:xfrm>
          <a:prstGeom prst="rect">
            <a:avLst/>
          </a:prstGeom>
        </p:spPr>
      </p:pic>
      <p:sp>
        <p:nvSpPr>
          <p:cNvPr id="13" name="Pfeil: nach rechts 12">
            <a:extLst>
              <a:ext uri="{FF2B5EF4-FFF2-40B4-BE49-F238E27FC236}">
                <a16:creationId xmlns:a16="http://schemas.microsoft.com/office/drawing/2014/main" id="{4A75AB3F-E904-4E3B-9F1B-0C10E8AEB310}"/>
              </a:ext>
            </a:extLst>
          </p:cNvPr>
          <p:cNvSpPr/>
          <p:nvPr/>
        </p:nvSpPr>
        <p:spPr>
          <a:xfrm>
            <a:off x="838200" y="4528347"/>
            <a:ext cx="586154" cy="326370"/>
          </a:xfrm>
          <a:prstGeom prst="rightArrow">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1731792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Vielseitigkeit </a:t>
            </a:r>
            <a:r>
              <a:rPr lang="de-DE" dirty="0">
                <a:sym typeface="Wingdings" panose="05000000000000000000" pitchFamily="2" charset="2"/>
              </a:rPr>
              <a:t></a:t>
            </a:r>
            <a:endParaRPr lang="de-DE" dirty="0"/>
          </a:p>
        </p:txBody>
      </p:sp>
      <p:sp>
        <p:nvSpPr>
          <p:cNvPr id="3" name="Inhaltsplatzhalter 2"/>
          <p:cNvSpPr>
            <a:spLocks noGrp="1"/>
          </p:cNvSpPr>
          <p:nvPr>
            <p:ph idx="1"/>
          </p:nvPr>
        </p:nvSpPr>
        <p:spPr>
          <a:xfrm>
            <a:off x="838200" y="1849071"/>
            <a:ext cx="10515600" cy="4351338"/>
          </a:xfrm>
        </p:spPr>
        <p:txBody>
          <a:bodyPr>
            <a:normAutofit/>
          </a:bodyPr>
          <a:lstStyle/>
          <a:p>
            <a:pPr lvl="2"/>
            <a:endParaRPr lang="de-DE" dirty="0"/>
          </a:p>
          <a:p>
            <a:pPr marL="914400" lvl="2" indent="0">
              <a:buNone/>
            </a:pPr>
            <a:endParaRPr lang="de-DE" dirty="0"/>
          </a:p>
          <a:p>
            <a:pPr marL="0" indent="0" algn="ctr">
              <a:buNone/>
            </a:pPr>
            <a:endParaRPr lang="de-DE" sz="3600" dirty="0">
              <a:solidFill>
                <a:schemeClr val="tx1"/>
              </a:solidFill>
            </a:endParaRPr>
          </a:p>
        </p:txBody>
      </p:sp>
      <p:sp>
        <p:nvSpPr>
          <p:cNvPr id="6" name="Textfeld 5">
            <a:extLst>
              <a:ext uri="{FF2B5EF4-FFF2-40B4-BE49-F238E27FC236}">
                <a16:creationId xmlns:a16="http://schemas.microsoft.com/office/drawing/2014/main" id="{26E9B206-93E4-4520-94B5-B38B71E9ABAD}"/>
              </a:ext>
            </a:extLst>
          </p:cNvPr>
          <p:cNvSpPr txBox="1"/>
          <p:nvPr/>
        </p:nvSpPr>
        <p:spPr>
          <a:xfrm>
            <a:off x="8806308" y="5915353"/>
            <a:ext cx="184731" cy="261610"/>
          </a:xfrm>
          <a:prstGeom prst="rect">
            <a:avLst/>
          </a:prstGeom>
          <a:noFill/>
        </p:spPr>
        <p:txBody>
          <a:bodyPr wrap="none" rtlCol="0">
            <a:spAutoFit/>
          </a:bodyPr>
          <a:lstStyle/>
          <a:p>
            <a:endParaRPr lang="de-DE" sz="1100" dirty="0"/>
          </a:p>
        </p:txBody>
      </p:sp>
      <p:pic>
        <p:nvPicPr>
          <p:cNvPr id="13" name="Grafik 12">
            <a:extLst>
              <a:ext uri="{FF2B5EF4-FFF2-40B4-BE49-F238E27FC236}">
                <a16:creationId xmlns:a16="http://schemas.microsoft.com/office/drawing/2014/main" id="{B0E584A4-FBA7-475E-ABB5-85D9C2D355D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199" y="1570892"/>
            <a:ext cx="3063631" cy="2297723"/>
          </a:xfrm>
          <a:prstGeom prst="rect">
            <a:avLst/>
          </a:prstGeom>
        </p:spPr>
      </p:pic>
      <p:sp>
        <p:nvSpPr>
          <p:cNvPr id="15" name="Textfeld 14">
            <a:extLst>
              <a:ext uri="{FF2B5EF4-FFF2-40B4-BE49-F238E27FC236}">
                <a16:creationId xmlns:a16="http://schemas.microsoft.com/office/drawing/2014/main" id="{53F7BE11-6408-494E-B294-A215B18B7119}"/>
              </a:ext>
            </a:extLst>
          </p:cNvPr>
          <p:cNvSpPr txBox="1"/>
          <p:nvPr/>
        </p:nvSpPr>
        <p:spPr>
          <a:xfrm>
            <a:off x="4712648" y="6127504"/>
            <a:ext cx="2983509" cy="261610"/>
          </a:xfrm>
          <a:prstGeom prst="rect">
            <a:avLst/>
          </a:prstGeom>
          <a:noFill/>
        </p:spPr>
        <p:txBody>
          <a:bodyPr wrap="none" rtlCol="0">
            <a:spAutoFit/>
          </a:bodyPr>
          <a:lstStyle/>
          <a:p>
            <a:r>
              <a:rPr lang="de-DE" sz="1100" dirty="0"/>
              <a:t>Alle Bilder: Flächenagentur Baden-Württemberg</a:t>
            </a:r>
          </a:p>
        </p:txBody>
      </p:sp>
      <p:pic>
        <p:nvPicPr>
          <p:cNvPr id="5" name="Grafik 4">
            <a:extLst>
              <a:ext uri="{FF2B5EF4-FFF2-40B4-BE49-F238E27FC236}">
                <a16:creationId xmlns:a16="http://schemas.microsoft.com/office/drawing/2014/main" id="{0FB1661E-7CB3-4ADE-A920-3356B310873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495556" y="1519420"/>
            <a:ext cx="3200888" cy="2400666"/>
          </a:xfrm>
          <a:prstGeom prst="rect">
            <a:avLst/>
          </a:prstGeom>
        </p:spPr>
      </p:pic>
      <p:pic>
        <p:nvPicPr>
          <p:cNvPr id="16" name="Grafik 15">
            <a:extLst>
              <a:ext uri="{FF2B5EF4-FFF2-40B4-BE49-F238E27FC236}">
                <a16:creationId xmlns:a16="http://schemas.microsoft.com/office/drawing/2014/main" id="{E4621989-871C-47DD-AA72-C87BCFAE96A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152912" y="1519420"/>
            <a:ext cx="3200888" cy="2400666"/>
          </a:xfrm>
          <a:prstGeom prst="rect">
            <a:avLst/>
          </a:prstGeom>
        </p:spPr>
      </p:pic>
      <p:pic>
        <p:nvPicPr>
          <p:cNvPr id="17" name="Grafik 16">
            <a:extLst>
              <a:ext uri="{FF2B5EF4-FFF2-40B4-BE49-F238E27FC236}">
                <a16:creationId xmlns:a16="http://schemas.microsoft.com/office/drawing/2014/main" id="{837C3F4C-27CA-4863-AB99-DC23B4DB4A0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783542" y="4056489"/>
            <a:ext cx="3148151" cy="2143919"/>
          </a:xfrm>
          <a:prstGeom prst="rect">
            <a:avLst/>
          </a:prstGeom>
        </p:spPr>
      </p:pic>
      <p:pic>
        <p:nvPicPr>
          <p:cNvPr id="18" name="Grafik 17">
            <a:extLst>
              <a:ext uri="{FF2B5EF4-FFF2-40B4-BE49-F238E27FC236}">
                <a16:creationId xmlns:a16="http://schemas.microsoft.com/office/drawing/2014/main" id="{9E072455-117E-40DA-8BF5-6BF706602390}"/>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t="10964"/>
          <a:stretch/>
        </p:blipFill>
        <p:spPr>
          <a:xfrm>
            <a:off x="6388306" y="4056489"/>
            <a:ext cx="3148152" cy="2102226"/>
          </a:xfrm>
          <a:prstGeom prst="rect">
            <a:avLst/>
          </a:prstGeom>
        </p:spPr>
      </p:pic>
    </p:spTree>
    <p:extLst>
      <p:ext uri="{BB962C8B-B14F-4D97-AF65-F5344CB8AC3E}">
        <p14:creationId xmlns:p14="http://schemas.microsoft.com/office/powerpoint/2010/main" val="29221487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normAutofit/>
          </a:bodyPr>
          <a:lstStyle/>
          <a:p>
            <a:pPr marL="0" indent="0" algn="ctr">
              <a:buNone/>
            </a:pPr>
            <a:r>
              <a:rPr lang="de-DE" sz="3600" dirty="0"/>
              <a:t>Was muss bei einer Ansaat berücksichtigt werden, damit sie sich gut etabliert?</a:t>
            </a:r>
          </a:p>
          <a:p>
            <a:pPr marL="0" indent="0" algn="ctr">
              <a:buNone/>
            </a:pPr>
            <a:r>
              <a:rPr lang="de-DE" sz="3600" dirty="0"/>
              <a:t>Welche Schritte sind hier zu gehen?</a:t>
            </a:r>
          </a:p>
        </p:txBody>
      </p:sp>
      <p:pic>
        <p:nvPicPr>
          <p:cNvPr id="4" name="Grafik 3">
            <a:extLst>
              <a:ext uri="{FF2B5EF4-FFF2-40B4-BE49-F238E27FC236}">
                <a16:creationId xmlns:a16="http://schemas.microsoft.com/office/drawing/2014/main" id="{59353518-9334-44E2-AF8E-5C83FB8B325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84670" y="3894542"/>
            <a:ext cx="2622659" cy="1966995"/>
          </a:xfrm>
          <a:prstGeom prst="rect">
            <a:avLst/>
          </a:prstGeom>
        </p:spPr>
      </p:pic>
      <p:sp>
        <p:nvSpPr>
          <p:cNvPr id="7" name="Textfeld 6">
            <a:extLst>
              <a:ext uri="{FF2B5EF4-FFF2-40B4-BE49-F238E27FC236}">
                <a16:creationId xmlns:a16="http://schemas.microsoft.com/office/drawing/2014/main" id="{38D754E3-882B-4492-838A-EF3AEDA6F07A}"/>
              </a:ext>
            </a:extLst>
          </p:cNvPr>
          <p:cNvSpPr txBox="1"/>
          <p:nvPr/>
        </p:nvSpPr>
        <p:spPr>
          <a:xfrm>
            <a:off x="6533656" y="5072390"/>
            <a:ext cx="623889" cy="261610"/>
          </a:xfrm>
          <a:prstGeom prst="rect">
            <a:avLst/>
          </a:prstGeom>
          <a:noFill/>
        </p:spPr>
        <p:txBody>
          <a:bodyPr wrap="none" rtlCol="0">
            <a:spAutoFit/>
          </a:bodyPr>
          <a:lstStyle/>
          <a:p>
            <a:r>
              <a:rPr lang="de-DE" sz="1100" dirty="0" err="1"/>
              <a:t>pixabay</a:t>
            </a:r>
            <a:endParaRPr lang="de-DE" sz="1100" dirty="0"/>
          </a:p>
        </p:txBody>
      </p:sp>
    </p:spTree>
    <p:extLst>
      <p:ext uri="{BB962C8B-B14F-4D97-AF65-F5344CB8AC3E}">
        <p14:creationId xmlns:p14="http://schemas.microsoft.com/office/powerpoint/2010/main" val="976465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Günstige Saatvoraussetzungen</a:t>
            </a:r>
          </a:p>
        </p:txBody>
      </p:sp>
      <p:sp>
        <p:nvSpPr>
          <p:cNvPr id="3" name="Inhaltsplatzhalter 2"/>
          <p:cNvSpPr>
            <a:spLocks noGrp="1"/>
          </p:cNvSpPr>
          <p:nvPr>
            <p:ph idx="1"/>
          </p:nvPr>
        </p:nvSpPr>
        <p:spPr/>
        <p:txBody>
          <a:bodyPr/>
          <a:lstStyle/>
          <a:p>
            <a:r>
              <a:rPr lang="de-DE" dirty="0"/>
              <a:t>Rechtzeitige Saatgutbestellung!</a:t>
            </a:r>
          </a:p>
          <a:p>
            <a:r>
              <a:rPr lang="de-DE" dirty="0"/>
              <a:t>Keine Ansaat in unkrautverseuchte Flächen  </a:t>
            </a:r>
          </a:p>
          <a:p>
            <a:r>
              <a:rPr lang="de-DE" dirty="0"/>
              <a:t>Durchlässige, nicht zu nährstoffreiche Böden begünstigen den Arten- und Blütenreichtum</a:t>
            </a:r>
          </a:p>
          <a:p>
            <a:pPr marL="0" indent="0">
              <a:buNone/>
            </a:pPr>
            <a:r>
              <a:rPr lang="de-DE" dirty="0"/>
              <a:t>	</a:t>
            </a:r>
          </a:p>
          <a:p>
            <a:pPr marL="0" indent="0">
              <a:buNone/>
            </a:pPr>
            <a:r>
              <a:rPr lang="de-DE" dirty="0"/>
              <a:t>	Säume können auf mageren Standorten über viele Jahre</a:t>
            </a:r>
            <a:br>
              <a:rPr lang="de-DE" dirty="0"/>
            </a:br>
            <a:r>
              <a:rPr lang="de-DE" dirty="0"/>
              <a:t>          			 bestehen</a:t>
            </a:r>
          </a:p>
          <a:p>
            <a:pPr marL="0" indent="0">
              <a:buNone/>
            </a:pPr>
            <a:endParaRPr lang="de-DE" dirty="0"/>
          </a:p>
          <a:p>
            <a:pPr marL="0" indent="0">
              <a:buNone/>
            </a:pPr>
            <a:endParaRPr lang="de-DE" dirty="0"/>
          </a:p>
        </p:txBody>
      </p:sp>
      <p:sp>
        <p:nvSpPr>
          <p:cNvPr id="4" name="Pfeil: nach rechts 3">
            <a:extLst>
              <a:ext uri="{FF2B5EF4-FFF2-40B4-BE49-F238E27FC236}">
                <a16:creationId xmlns:a16="http://schemas.microsoft.com/office/drawing/2014/main" id="{B9DB33CC-EC2A-44EA-9258-BCF59751C8FF}"/>
              </a:ext>
            </a:extLst>
          </p:cNvPr>
          <p:cNvSpPr/>
          <p:nvPr/>
        </p:nvSpPr>
        <p:spPr>
          <a:xfrm>
            <a:off x="963386" y="4278085"/>
            <a:ext cx="677636" cy="402990"/>
          </a:xfrm>
          <a:prstGeom prst="rightArrow">
            <a:avLst/>
          </a:prstGeom>
          <a:solidFill>
            <a:srgbClr val="98C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5656361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Bodenvorbereitung - </a:t>
            </a:r>
            <a:r>
              <a:rPr lang="de-DE" b="1" dirty="0"/>
              <a:t>Ziel</a:t>
            </a:r>
            <a:r>
              <a:rPr lang="de-DE" dirty="0"/>
              <a:t>: Sauberes </a:t>
            </a:r>
            <a:r>
              <a:rPr lang="de-DE" dirty="0" err="1"/>
              <a:t>Saatbett</a:t>
            </a:r>
            <a:r>
              <a:rPr lang="de-DE" dirty="0"/>
              <a:t> </a:t>
            </a:r>
          </a:p>
        </p:txBody>
      </p:sp>
      <p:sp>
        <p:nvSpPr>
          <p:cNvPr id="3" name="Inhaltsplatzhalter 2"/>
          <p:cNvSpPr>
            <a:spLocks noGrp="1"/>
          </p:cNvSpPr>
          <p:nvPr>
            <p:ph idx="1"/>
          </p:nvPr>
        </p:nvSpPr>
        <p:spPr/>
        <p:txBody>
          <a:bodyPr>
            <a:normAutofit fontScale="25000" lnSpcReduction="20000"/>
          </a:bodyPr>
          <a:lstStyle/>
          <a:p>
            <a:r>
              <a:rPr lang="de-DE" sz="9600" dirty="0"/>
              <a:t>Bodenvorbereitung rechtzeitig planen</a:t>
            </a:r>
          </a:p>
          <a:p>
            <a:pPr marL="0" indent="0">
              <a:buNone/>
            </a:pPr>
            <a:endParaRPr lang="de-DE" sz="9600" dirty="0"/>
          </a:p>
          <a:p>
            <a:r>
              <a:rPr lang="de-DE" sz="9600" dirty="0"/>
              <a:t>Fläche muss frei von problematischen Unkräutern wie Ampfer, Quecke, Distel, Weißklee oder Winde sein (gilt v.a. für Blühstreifen am Rande der Anlage)</a:t>
            </a:r>
          </a:p>
          <a:p>
            <a:pPr marL="457200" lvl="1" indent="0">
              <a:buNone/>
            </a:pPr>
            <a:endParaRPr lang="de-DE" sz="9600" dirty="0"/>
          </a:p>
          <a:p>
            <a:r>
              <a:rPr lang="de-DE" sz="9600" dirty="0"/>
              <a:t>Samenunkräuter wie Melde, Hirtentäschel, Hirse, Kamille, </a:t>
            </a:r>
            <a:r>
              <a:rPr lang="de-DE" sz="9600" dirty="0" err="1"/>
              <a:t>Ackerhellerkraut</a:t>
            </a:r>
            <a:r>
              <a:rPr lang="de-DE" sz="9600" dirty="0"/>
              <a:t>:</a:t>
            </a:r>
          </a:p>
          <a:p>
            <a:pPr lvl="1">
              <a:buFont typeface="Courier New" panose="02070309020205020404" pitchFamily="49" charset="0"/>
              <a:buChar char="o"/>
            </a:pPr>
            <a:r>
              <a:rPr lang="de-DE" sz="9600" dirty="0"/>
              <a:t> Bekämpfung vor der Saat mit Hilfe einer </a:t>
            </a:r>
            <a:r>
              <a:rPr lang="de-DE" sz="9600" b="1" dirty="0"/>
              <a:t>Schwarzbrache  -&gt;</a:t>
            </a:r>
            <a:r>
              <a:rPr lang="de-DE" sz="9600" dirty="0"/>
              <a:t> mehrmalige flache Bodenbearbeitung mit einer Fräse -&gt; </a:t>
            </a:r>
            <a:r>
              <a:rPr lang="de-DE" sz="9600" dirty="0" err="1"/>
              <a:t>Beikräuter</a:t>
            </a:r>
            <a:r>
              <a:rPr lang="de-DE" sz="9600" dirty="0"/>
              <a:t> werden zum </a:t>
            </a:r>
            <a:r>
              <a:rPr lang="de-DE" sz="9600" dirty="0" err="1"/>
              <a:t>Aussamen</a:t>
            </a:r>
            <a:r>
              <a:rPr lang="de-DE" sz="9600" dirty="0"/>
              <a:t> angeregt und können mechanisch zerstört werden </a:t>
            </a:r>
          </a:p>
          <a:p>
            <a:pPr lvl="1">
              <a:buFont typeface="Courier New" panose="02070309020205020404" pitchFamily="49" charset="0"/>
              <a:buChar char="o"/>
            </a:pPr>
            <a:endParaRPr lang="de-DE" sz="9600" dirty="0"/>
          </a:p>
          <a:p>
            <a:r>
              <a:rPr lang="de-DE" sz="9600" dirty="0"/>
              <a:t>Letzte Bodenbearbeitung vor der Ansaat maximal 5 cm tief, damit tiefer liegende Unkrautsamen nicht erneut an die Oberfläche gelangen.</a:t>
            </a:r>
          </a:p>
          <a:p>
            <a:pPr marL="0" indent="0">
              <a:buNone/>
            </a:pPr>
            <a:endParaRPr lang="de-DE" sz="4200" dirty="0"/>
          </a:p>
          <a:p>
            <a:pPr marL="0" indent="0">
              <a:buNone/>
            </a:pPr>
            <a:r>
              <a:rPr lang="de-DE" sz="4200" dirty="0"/>
              <a:t>	</a:t>
            </a:r>
            <a:endParaRPr lang="de-DE" dirty="0"/>
          </a:p>
        </p:txBody>
      </p:sp>
      <p:sp>
        <p:nvSpPr>
          <p:cNvPr id="4" name="Textfeld 3">
            <a:extLst>
              <a:ext uri="{FF2B5EF4-FFF2-40B4-BE49-F238E27FC236}">
                <a16:creationId xmlns:a16="http://schemas.microsoft.com/office/drawing/2014/main" id="{AF0D4086-1321-4FA1-B92A-F02790D93E04}"/>
              </a:ext>
            </a:extLst>
          </p:cNvPr>
          <p:cNvSpPr txBox="1"/>
          <p:nvPr/>
        </p:nvSpPr>
        <p:spPr>
          <a:xfrm>
            <a:off x="1529415" y="6024889"/>
            <a:ext cx="5707012" cy="261610"/>
          </a:xfrm>
          <a:prstGeom prst="rect">
            <a:avLst/>
          </a:prstGeom>
          <a:noFill/>
        </p:spPr>
        <p:txBody>
          <a:bodyPr wrap="none" rtlCol="0">
            <a:spAutoFit/>
          </a:bodyPr>
          <a:lstStyle/>
          <a:p>
            <a:r>
              <a:rPr lang="de-DE" sz="1100" dirty="0"/>
              <a:t>Angaben aus der </a:t>
            </a:r>
            <a:r>
              <a:rPr lang="de-DE" sz="1100" dirty="0">
                <a:hlinkClick r:id="rId3"/>
              </a:rPr>
              <a:t>https://biodivobst.uni-hohenheim.de/AnleitungAussaatPflegeBluehstreifen.pdf</a:t>
            </a:r>
            <a:r>
              <a:rPr lang="de-DE" sz="1100" dirty="0"/>
              <a:t> </a:t>
            </a:r>
          </a:p>
        </p:txBody>
      </p:sp>
    </p:spTree>
    <p:extLst>
      <p:ext uri="{BB962C8B-B14F-4D97-AF65-F5344CB8AC3E}">
        <p14:creationId xmlns:p14="http://schemas.microsoft.com/office/powerpoint/2010/main" val="2185531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Blüheinsaaten sind in aller Munde</a:t>
            </a:r>
          </a:p>
        </p:txBody>
      </p:sp>
      <p:sp>
        <p:nvSpPr>
          <p:cNvPr id="3" name="Inhaltsplatzhalter 2"/>
          <p:cNvSpPr>
            <a:spLocks noGrp="1"/>
          </p:cNvSpPr>
          <p:nvPr>
            <p:ph idx="1"/>
          </p:nvPr>
        </p:nvSpPr>
        <p:spPr>
          <a:xfrm>
            <a:off x="838200" y="1849071"/>
            <a:ext cx="10515600" cy="4351338"/>
          </a:xfrm>
        </p:spPr>
        <p:txBody>
          <a:bodyPr>
            <a:normAutofit/>
          </a:bodyPr>
          <a:lstStyle/>
          <a:p>
            <a:pPr marL="0" indent="0" algn="ctr">
              <a:buNone/>
            </a:pPr>
            <a:r>
              <a:rPr lang="de-DE" dirty="0"/>
              <a:t>Was versprechen wir uns von den Blüheinsaaten</a:t>
            </a:r>
          </a:p>
          <a:p>
            <a:pPr marL="0" indent="0" algn="ctr">
              <a:buNone/>
            </a:pPr>
            <a:r>
              <a:rPr lang="de-DE" dirty="0"/>
              <a:t> in den Obstanlagen?</a:t>
            </a:r>
          </a:p>
          <a:p>
            <a:endParaRPr lang="de-DE" dirty="0">
              <a:solidFill>
                <a:schemeClr val="tx1"/>
              </a:solidFill>
              <a:ea typeface="+mj-ea"/>
              <a:cs typeface="+mj-cs"/>
            </a:endParaRPr>
          </a:p>
          <a:p>
            <a:pPr marL="0" indent="0" algn="ctr">
              <a:buNone/>
            </a:pPr>
            <a:endParaRPr lang="de-DE" dirty="0">
              <a:solidFill>
                <a:schemeClr val="tx1"/>
              </a:solidFill>
              <a:ea typeface="+mj-ea"/>
              <a:cs typeface="+mj-cs"/>
            </a:endParaRPr>
          </a:p>
          <a:p>
            <a:pPr marL="0" indent="0" algn="ctr">
              <a:buNone/>
            </a:pPr>
            <a:endParaRPr lang="de-DE" sz="3600" dirty="0">
              <a:solidFill>
                <a:schemeClr val="tx1"/>
              </a:solidFill>
            </a:endParaRPr>
          </a:p>
        </p:txBody>
      </p:sp>
      <p:pic>
        <p:nvPicPr>
          <p:cNvPr id="5" name="Grafik 4">
            <a:extLst>
              <a:ext uri="{FF2B5EF4-FFF2-40B4-BE49-F238E27FC236}">
                <a16:creationId xmlns:a16="http://schemas.microsoft.com/office/drawing/2014/main" id="{84B0FB61-B05F-4DA2-A2D2-2CE0A828C5AE}"/>
              </a:ext>
            </a:extLst>
          </p:cNvPr>
          <p:cNvPicPr>
            <a:picLocks noChangeAspect="1"/>
          </p:cNvPicPr>
          <p:nvPr/>
        </p:nvPicPr>
        <p:blipFill>
          <a:blip r:embed="rId3"/>
          <a:stretch>
            <a:fillRect/>
          </a:stretch>
        </p:blipFill>
        <p:spPr>
          <a:xfrm>
            <a:off x="5035204" y="3429000"/>
            <a:ext cx="2121592" cy="1597290"/>
          </a:xfrm>
          <a:prstGeom prst="rect">
            <a:avLst/>
          </a:prstGeom>
        </p:spPr>
      </p:pic>
      <p:pic>
        <p:nvPicPr>
          <p:cNvPr id="6" name="Grafik 5">
            <a:extLst>
              <a:ext uri="{FF2B5EF4-FFF2-40B4-BE49-F238E27FC236}">
                <a16:creationId xmlns:a16="http://schemas.microsoft.com/office/drawing/2014/main" id="{D0593C99-F4F6-4C09-8736-837CF9A0FA0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44611" y="3424610"/>
            <a:ext cx="2764683" cy="2073513"/>
          </a:xfrm>
          <a:prstGeom prst="rect">
            <a:avLst/>
          </a:prstGeom>
        </p:spPr>
      </p:pic>
      <p:sp>
        <p:nvSpPr>
          <p:cNvPr id="8" name="Textfeld 7">
            <a:extLst>
              <a:ext uri="{FF2B5EF4-FFF2-40B4-BE49-F238E27FC236}">
                <a16:creationId xmlns:a16="http://schemas.microsoft.com/office/drawing/2014/main" id="{36D529A2-44C4-4442-BE34-1D712D4017AF}"/>
              </a:ext>
            </a:extLst>
          </p:cNvPr>
          <p:cNvSpPr txBox="1"/>
          <p:nvPr/>
        </p:nvSpPr>
        <p:spPr>
          <a:xfrm>
            <a:off x="6844851" y="5236513"/>
            <a:ext cx="623889" cy="261610"/>
          </a:xfrm>
          <a:prstGeom prst="rect">
            <a:avLst/>
          </a:prstGeom>
          <a:noFill/>
        </p:spPr>
        <p:txBody>
          <a:bodyPr wrap="none" rtlCol="0">
            <a:spAutoFit/>
          </a:bodyPr>
          <a:lstStyle/>
          <a:p>
            <a:r>
              <a:rPr lang="de-DE" sz="1100" dirty="0" err="1"/>
              <a:t>pixabay</a:t>
            </a:r>
            <a:endParaRPr lang="de-DE" sz="1100" dirty="0"/>
          </a:p>
        </p:txBody>
      </p:sp>
    </p:spTree>
    <p:extLst>
      <p:ext uri="{BB962C8B-B14F-4D97-AF65-F5344CB8AC3E}">
        <p14:creationId xmlns:p14="http://schemas.microsoft.com/office/powerpoint/2010/main" val="19949328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Bodenvorbereitung - </a:t>
            </a:r>
            <a:r>
              <a:rPr lang="de-DE" b="1" dirty="0"/>
              <a:t>Ziel</a:t>
            </a:r>
            <a:r>
              <a:rPr lang="de-DE" dirty="0"/>
              <a:t>: Sauberes, feinkrümliges </a:t>
            </a:r>
            <a:r>
              <a:rPr lang="de-DE" dirty="0" err="1"/>
              <a:t>Saatbett</a:t>
            </a:r>
            <a:r>
              <a:rPr lang="de-DE" dirty="0"/>
              <a:t> </a:t>
            </a:r>
          </a:p>
        </p:txBody>
      </p:sp>
      <p:pic>
        <p:nvPicPr>
          <p:cNvPr id="4" name="Inhaltsplatzhalter 3">
            <a:extLst>
              <a:ext uri="{FF2B5EF4-FFF2-40B4-BE49-F238E27FC236}">
                <a16:creationId xmlns:a16="http://schemas.microsoft.com/office/drawing/2014/main" id="{7F7352DA-4C7B-4706-B4AB-6BB6D42CF4BE}"/>
              </a:ext>
            </a:extLst>
          </p:cNvPr>
          <p:cNvPicPr>
            <a:picLocks noGrp="1" noChangeAspect="1"/>
          </p:cNvPicPr>
          <p:nvPr>
            <p:ph idx="1"/>
          </p:nvPr>
        </p:nvPicPr>
        <p:blipFill rotWithShape="1">
          <a:blip r:embed="rId3"/>
          <a:srcRect l="31209" t="25954" r="47424" b="49040"/>
          <a:stretch/>
        </p:blipFill>
        <p:spPr>
          <a:xfrm>
            <a:off x="2979067" y="1773044"/>
            <a:ext cx="6233865" cy="410352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Textfeld 4">
            <a:extLst>
              <a:ext uri="{FF2B5EF4-FFF2-40B4-BE49-F238E27FC236}">
                <a16:creationId xmlns:a16="http://schemas.microsoft.com/office/drawing/2014/main" id="{394F8DB7-A537-4341-83C5-AAFE3A1FDEC3}"/>
              </a:ext>
            </a:extLst>
          </p:cNvPr>
          <p:cNvSpPr txBox="1"/>
          <p:nvPr/>
        </p:nvSpPr>
        <p:spPr>
          <a:xfrm>
            <a:off x="775270" y="5440560"/>
            <a:ext cx="237566" cy="369332"/>
          </a:xfrm>
          <a:prstGeom prst="rect">
            <a:avLst/>
          </a:prstGeom>
          <a:noFill/>
        </p:spPr>
        <p:txBody>
          <a:bodyPr wrap="none" rtlCol="0">
            <a:spAutoFit/>
          </a:bodyPr>
          <a:lstStyle/>
          <a:p>
            <a:r>
              <a:rPr lang="de-DE" dirty="0"/>
              <a:t> </a:t>
            </a:r>
          </a:p>
        </p:txBody>
      </p:sp>
      <p:sp>
        <p:nvSpPr>
          <p:cNvPr id="7" name="Textfeld 6">
            <a:extLst>
              <a:ext uri="{FF2B5EF4-FFF2-40B4-BE49-F238E27FC236}">
                <a16:creationId xmlns:a16="http://schemas.microsoft.com/office/drawing/2014/main" id="{C4046552-B16D-4B5C-9DB8-2DC4DF1C29DE}"/>
              </a:ext>
            </a:extLst>
          </p:cNvPr>
          <p:cNvSpPr txBox="1"/>
          <p:nvPr/>
        </p:nvSpPr>
        <p:spPr>
          <a:xfrm>
            <a:off x="1529415" y="6024889"/>
            <a:ext cx="5707012" cy="261610"/>
          </a:xfrm>
          <a:prstGeom prst="rect">
            <a:avLst/>
          </a:prstGeom>
          <a:noFill/>
        </p:spPr>
        <p:txBody>
          <a:bodyPr wrap="none" rtlCol="0">
            <a:spAutoFit/>
          </a:bodyPr>
          <a:lstStyle/>
          <a:p>
            <a:r>
              <a:rPr lang="de-DE" sz="1100" dirty="0"/>
              <a:t>Angaben aus der </a:t>
            </a:r>
            <a:r>
              <a:rPr lang="de-DE" sz="1100" dirty="0">
                <a:hlinkClick r:id="rId4"/>
              </a:rPr>
              <a:t>https://biodivobst.uni-hohenheim.de/AnleitungAussaatPflegeBluehstreifen.pdf</a:t>
            </a:r>
            <a:r>
              <a:rPr lang="de-DE" sz="1100" dirty="0"/>
              <a:t> </a:t>
            </a:r>
          </a:p>
        </p:txBody>
      </p:sp>
    </p:spTree>
    <p:extLst>
      <p:ext uri="{BB962C8B-B14F-4D97-AF65-F5344CB8AC3E}">
        <p14:creationId xmlns:p14="http://schemas.microsoft.com/office/powerpoint/2010/main" val="9945191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Aussaat</a:t>
            </a:r>
          </a:p>
        </p:txBody>
      </p:sp>
      <p:sp>
        <p:nvSpPr>
          <p:cNvPr id="3" name="Inhaltsplatzhalter 2"/>
          <p:cNvSpPr>
            <a:spLocks noGrp="1"/>
          </p:cNvSpPr>
          <p:nvPr>
            <p:ph idx="1"/>
          </p:nvPr>
        </p:nvSpPr>
        <p:spPr/>
        <p:txBody>
          <a:bodyPr>
            <a:normAutofit/>
          </a:bodyPr>
          <a:lstStyle/>
          <a:p>
            <a:pPr marL="0" indent="0">
              <a:buNone/>
            </a:pPr>
            <a:r>
              <a:rPr lang="de-DE" u="sng" dirty="0"/>
              <a:t>Aussaatmenge:</a:t>
            </a:r>
            <a:r>
              <a:rPr lang="de-DE" dirty="0"/>
              <a:t> </a:t>
            </a:r>
          </a:p>
          <a:p>
            <a:r>
              <a:rPr lang="de-DE" dirty="0"/>
              <a:t> Empfehlung des Saatgutanbieters beachten.   </a:t>
            </a:r>
            <a:br>
              <a:rPr lang="de-DE" dirty="0"/>
            </a:br>
            <a:r>
              <a:rPr lang="de-DE" dirty="0"/>
              <a:t>Ansonsten: 2,5 g/m2 (plus 2g/m2 Schnellbegrünung)</a:t>
            </a:r>
          </a:p>
          <a:p>
            <a:r>
              <a:rPr lang="de-DE" dirty="0"/>
              <a:t>Zugabe von Füllmaterial zur leichteren Aussaat</a:t>
            </a:r>
          </a:p>
          <a:p>
            <a:pPr marL="0" indent="0">
              <a:buNone/>
            </a:pPr>
            <a:endParaRPr lang="de-DE" dirty="0"/>
          </a:p>
          <a:p>
            <a:r>
              <a:rPr lang="de-DE" b="1" dirty="0"/>
              <a:t>Handaussaat</a:t>
            </a:r>
            <a:r>
              <a:rPr lang="de-DE" dirty="0"/>
              <a:t>: </a:t>
            </a:r>
          </a:p>
          <a:p>
            <a:pPr lvl="1">
              <a:buFont typeface="Courier New" panose="02070309020205020404" pitchFamily="49" charset="0"/>
              <a:buChar char="o"/>
            </a:pPr>
            <a:r>
              <a:rPr lang="de-DE" dirty="0"/>
              <a:t>Jede Fahrgasse einzeln abwiegen, um Saatgut gut in den Reihen zu verteilen</a:t>
            </a:r>
          </a:p>
          <a:p>
            <a:pPr lvl="1">
              <a:buFont typeface="Courier New" panose="02070309020205020404" pitchFamily="49" charset="0"/>
              <a:buChar char="o"/>
            </a:pPr>
            <a:r>
              <a:rPr lang="de-DE" dirty="0"/>
              <a:t>Saumstreifen je nach Größe in einzelne Abschnitte teilen und Saatgut entsprechend aufteilen.	</a:t>
            </a:r>
          </a:p>
          <a:p>
            <a:pPr lvl="1">
              <a:buFont typeface="Courier New" panose="02070309020205020404" pitchFamily="49" charset="0"/>
              <a:buChar char="o"/>
            </a:pPr>
            <a:endParaRPr lang="de-DE" dirty="0"/>
          </a:p>
        </p:txBody>
      </p:sp>
      <p:sp>
        <p:nvSpPr>
          <p:cNvPr id="4" name="Textfeld 3">
            <a:extLst>
              <a:ext uri="{FF2B5EF4-FFF2-40B4-BE49-F238E27FC236}">
                <a16:creationId xmlns:a16="http://schemas.microsoft.com/office/drawing/2014/main" id="{F9140323-0DE1-4A15-B50C-016C7F10708C}"/>
              </a:ext>
            </a:extLst>
          </p:cNvPr>
          <p:cNvSpPr txBox="1"/>
          <p:nvPr/>
        </p:nvSpPr>
        <p:spPr>
          <a:xfrm>
            <a:off x="1529415" y="6024889"/>
            <a:ext cx="5707012" cy="261610"/>
          </a:xfrm>
          <a:prstGeom prst="rect">
            <a:avLst/>
          </a:prstGeom>
          <a:noFill/>
        </p:spPr>
        <p:txBody>
          <a:bodyPr wrap="none" rtlCol="0">
            <a:spAutoFit/>
          </a:bodyPr>
          <a:lstStyle/>
          <a:p>
            <a:r>
              <a:rPr lang="de-DE" sz="1100" dirty="0"/>
              <a:t>Angaben aus der </a:t>
            </a:r>
            <a:r>
              <a:rPr lang="de-DE" sz="1100" dirty="0">
                <a:hlinkClick r:id="rId3"/>
              </a:rPr>
              <a:t>https://biodivobst.uni-hohenheim.de/AnleitungAussaatPflegeBluehstreifen.pdf</a:t>
            </a:r>
            <a:r>
              <a:rPr lang="de-DE" sz="1100" dirty="0"/>
              <a:t> </a:t>
            </a:r>
          </a:p>
        </p:txBody>
      </p:sp>
    </p:spTree>
    <p:extLst>
      <p:ext uri="{BB962C8B-B14F-4D97-AF65-F5344CB8AC3E}">
        <p14:creationId xmlns:p14="http://schemas.microsoft.com/office/powerpoint/2010/main" val="4204736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Aussaat</a:t>
            </a:r>
          </a:p>
        </p:txBody>
      </p:sp>
      <p:sp>
        <p:nvSpPr>
          <p:cNvPr id="3" name="Inhaltsplatzhalter 2"/>
          <p:cNvSpPr>
            <a:spLocks noGrp="1"/>
          </p:cNvSpPr>
          <p:nvPr>
            <p:ph idx="1"/>
          </p:nvPr>
        </p:nvSpPr>
        <p:spPr/>
        <p:txBody>
          <a:bodyPr>
            <a:normAutofit lnSpcReduction="10000"/>
          </a:bodyPr>
          <a:lstStyle/>
          <a:p>
            <a:r>
              <a:rPr lang="de-DE" dirty="0"/>
              <a:t>Aussaat mit </a:t>
            </a:r>
            <a:r>
              <a:rPr lang="de-DE" b="1" dirty="0"/>
              <a:t>Handwagen</a:t>
            </a:r>
            <a:r>
              <a:rPr lang="de-DE" dirty="0"/>
              <a:t>:</a:t>
            </a:r>
          </a:p>
          <a:p>
            <a:pPr lvl="1">
              <a:buFont typeface="Courier New" panose="02070309020205020404" pitchFamily="49" charset="0"/>
              <a:buChar char="o"/>
            </a:pPr>
            <a:r>
              <a:rPr lang="de-DE" dirty="0"/>
              <a:t>Möglich mit </a:t>
            </a:r>
            <a:r>
              <a:rPr lang="de-DE" dirty="0" err="1"/>
              <a:t>Rasensägerät</a:t>
            </a:r>
            <a:endParaRPr lang="de-DE" dirty="0"/>
          </a:p>
          <a:p>
            <a:pPr lvl="1">
              <a:buFont typeface="Courier New" panose="02070309020205020404" pitchFamily="49" charset="0"/>
              <a:buChar char="o"/>
            </a:pPr>
            <a:r>
              <a:rPr lang="de-DE" dirty="0"/>
              <a:t>Saatdicht bzw. –menge muss vorher geeicht werden</a:t>
            </a:r>
          </a:p>
          <a:p>
            <a:pPr lvl="1">
              <a:buFont typeface="Courier New" panose="02070309020205020404" pitchFamily="49" charset="0"/>
              <a:buChar char="o"/>
            </a:pPr>
            <a:r>
              <a:rPr lang="de-DE" dirty="0"/>
              <a:t>Auch hier wieder portionsweise Aussaat</a:t>
            </a:r>
          </a:p>
          <a:p>
            <a:pPr marL="457200" lvl="1" indent="0">
              <a:buNone/>
            </a:pPr>
            <a:endParaRPr lang="de-DE" dirty="0"/>
          </a:p>
          <a:p>
            <a:r>
              <a:rPr lang="de-DE" b="1" dirty="0"/>
              <a:t>Maschinelle</a:t>
            </a:r>
            <a:r>
              <a:rPr lang="de-DE" dirty="0"/>
              <a:t> </a:t>
            </a:r>
            <a:r>
              <a:rPr lang="de-DE" b="1" dirty="0"/>
              <a:t>Aussaat</a:t>
            </a:r>
            <a:r>
              <a:rPr lang="de-DE" dirty="0"/>
              <a:t>:</a:t>
            </a:r>
          </a:p>
          <a:p>
            <a:pPr lvl="1">
              <a:buFont typeface="Courier New" panose="02070309020205020404" pitchFamily="49" charset="0"/>
              <a:buChar char="o"/>
            </a:pPr>
            <a:r>
              <a:rPr lang="de-DE" dirty="0"/>
              <a:t>Einstellung entsprechend Klee-/Grassamen</a:t>
            </a:r>
          </a:p>
          <a:p>
            <a:pPr lvl="1">
              <a:buFont typeface="Courier New" panose="02070309020205020404" pitchFamily="49" charset="0"/>
              <a:buChar char="o"/>
            </a:pPr>
            <a:r>
              <a:rPr lang="de-DE" dirty="0"/>
              <a:t>Keine Drillsaat (Schare abschrauben) – nur oberflächlich ablegen (</a:t>
            </a:r>
            <a:r>
              <a:rPr lang="de-DE" dirty="0" err="1"/>
              <a:t>Lichtkeimer</a:t>
            </a:r>
            <a:r>
              <a:rPr lang="de-DE" dirty="0"/>
              <a:t>!)</a:t>
            </a:r>
          </a:p>
          <a:p>
            <a:pPr lvl="1">
              <a:buFont typeface="Courier New" panose="02070309020205020404" pitchFamily="49" charset="0"/>
              <a:buChar char="o"/>
            </a:pPr>
            <a:endParaRPr lang="de-DE" dirty="0"/>
          </a:p>
          <a:p>
            <a:r>
              <a:rPr lang="de-DE" dirty="0"/>
              <a:t>Nach der Aussaat </a:t>
            </a:r>
            <a:r>
              <a:rPr lang="de-DE" b="1" dirty="0" err="1"/>
              <a:t>anwalzen</a:t>
            </a:r>
            <a:r>
              <a:rPr lang="de-DE" dirty="0"/>
              <a:t> (max. Cambridge-Walze)</a:t>
            </a:r>
          </a:p>
          <a:p>
            <a:pPr lvl="1">
              <a:buFont typeface="Courier New" panose="02070309020205020404" pitchFamily="49" charset="0"/>
              <a:buChar char="o"/>
            </a:pPr>
            <a:endParaRPr lang="de-DE" dirty="0"/>
          </a:p>
        </p:txBody>
      </p:sp>
      <p:sp>
        <p:nvSpPr>
          <p:cNvPr id="6" name="Textfeld 5">
            <a:extLst>
              <a:ext uri="{FF2B5EF4-FFF2-40B4-BE49-F238E27FC236}">
                <a16:creationId xmlns:a16="http://schemas.microsoft.com/office/drawing/2014/main" id="{D159F333-5617-4C37-B2B4-50111C126056}"/>
              </a:ext>
            </a:extLst>
          </p:cNvPr>
          <p:cNvSpPr txBox="1"/>
          <p:nvPr/>
        </p:nvSpPr>
        <p:spPr>
          <a:xfrm flipH="1">
            <a:off x="4733923" y="1381125"/>
            <a:ext cx="6496051" cy="2720161"/>
          </a:xfrm>
          <a:prstGeom prst="rect">
            <a:avLst/>
          </a:prstGeom>
          <a:solidFill>
            <a:schemeClr val="accent6">
              <a:lumMod val="20000"/>
              <a:lumOff val="80000"/>
            </a:schemeClr>
          </a:solidFill>
        </p:spPr>
        <p:txBody>
          <a:bodyPr wrap="square" rtlCol="0">
            <a:spAutoFit/>
          </a:bodyPr>
          <a:lstStyle/>
          <a:p>
            <a:pPr lvl="1" algn="ctr"/>
            <a:r>
              <a:rPr lang="de-DE" sz="2400" dirty="0"/>
              <a:t>Erste Keimung bei feuchter Witterung nach ca. 10 Tagen – weitere, mehrjährige Arten nach 4-6 Wochen.</a:t>
            </a:r>
          </a:p>
          <a:p>
            <a:pPr lvl="1" algn="ctr"/>
            <a:r>
              <a:rPr lang="de-DE" sz="2400" dirty="0"/>
              <a:t>Einige Arten können auch erst nach Frostimpuls im Folgejahr keimen </a:t>
            </a:r>
          </a:p>
          <a:p>
            <a:pPr lvl="1"/>
            <a:endParaRPr lang="de-DE" sz="2400" dirty="0"/>
          </a:p>
          <a:p>
            <a:pPr lvl="1" algn="ctr"/>
            <a:r>
              <a:rPr lang="de-DE" sz="2800" b="1" dirty="0">
                <a:solidFill>
                  <a:srgbClr val="98C200"/>
                </a:solidFill>
              </a:rPr>
              <a:t>GEDULD!</a:t>
            </a:r>
            <a:endParaRPr lang="de-DE" sz="2800" dirty="0"/>
          </a:p>
        </p:txBody>
      </p:sp>
      <p:sp>
        <p:nvSpPr>
          <p:cNvPr id="7" name="Textfeld 6">
            <a:extLst>
              <a:ext uri="{FF2B5EF4-FFF2-40B4-BE49-F238E27FC236}">
                <a16:creationId xmlns:a16="http://schemas.microsoft.com/office/drawing/2014/main" id="{E4CB3A9C-CF4B-4966-BF1C-B9375B198E82}"/>
              </a:ext>
            </a:extLst>
          </p:cNvPr>
          <p:cNvSpPr txBox="1"/>
          <p:nvPr/>
        </p:nvSpPr>
        <p:spPr>
          <a:xfrm>
            <a:off x="1529415" y="6024889"/>
            <a:ext cx="5707012" cy="261610"/>
          </a:xfrm>
          <a:prstGeom prst="rect">
            <a:avLst/>
          </a:prstGeom>
          <a:noFill/>
        </p:spPr>
        <p:txBody>
          <a:bodyPr wrap="none" rtlCol="0">
            <a:spAutoFit/>
          </a:bodyPr>
          <a:lstStyle/>
          <a:p>
            <a:r>
              <a:rPr lang="de-DE" sz="1100" dirty="0"/>
              <a:t>Angaben aus der </a:t>
            </a:r>
            <a:r>
              <a:rPr lang="de-DE" sz="1100" dirty="0">
                <a:hlinkClick r:id="rId3"/>
              </a:rPr>
              <a:t>https://biodivobst.uni-hohenheim.de/AnleitungAussaatPflegeBluehstreifen.pdf</a:t>
            </a:r>
            <a:r>
              <a:rPr lang="de-DE" sz="1100" dirty="0"/>
              <a:t> </a:t>
            </a:r>
          </a:p>
        </p:txBody>
      </p:sp>
    </p:spTree>
    <p:extLst>
      <p:ext uri="{BB962C8B-B14F-4D97-AF65-F5344CB8AC3E}">
        <p14:creationId xmlns:p14="http://schemas.microsoft.com/office/powerpoint/2010/main" val="28501373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Pflege - Fahrgassen</a:t>
            </a:r>
          </a:p>
        </p:txBody>
      </p:sp>
      <p:sp>
        <p:nvSpPr>
          <p:cNvPr id="3" name="Inhaltsplatzhalter 2"/>
          <p:cNvSpPr>
            <a:spLocks noGrp="1"/>
          </p:cNvSpPr>
          <p:nvPr>
            <p:ph idx="1"/>
          </p:nvPr>
        </p:nvSpPr>
        <p:spPr>
          <a:xfrm>
            <a:off x="838199" y="1462716"/>
            <a:ext cx="10696575" cy="4823783"/>
          </a:xfrm>
        </p:spPr>
        <p:txBody>
          <a:bodyPr>
            <a:normAutofit fontScale="92500" lnSpcReduction="20000"/>
          </a:bodyPr>
          <a:lstStyle/>
          <a:p>
            <a:pPr marL="457200" lvl="1" indent="0">
              <a:buNone/>
            </a:pPr>
            <a:r>
              <a:rPr lang="de-DE" sz="2800" dirty="0"/>
              <a:t>1. Jahr: </a:t>
            </a:r>
          </a:p>
          <a:p>
            <a:pPr lvl="2">
              <a:buFont typeface="Courier New" panose="02070309020205020404" pitchFamily="49" charset="0"/>
              <a:buChar char="o"/>
            </a:pPr>
            <a:r>
              <a:rPr lang="de-DE" sz="2400" dirty="0"/>
              <a:t>Gleichzeitiges Schröpfen aller Fahrgassen</a:t>
            </a:r>
          </a:p>
          <a:p>
            <a:pPr lvl="2">
              <a:buFont typeface="Courier New" panose="02070309020205020404" pitchFamily="49" charset="0"/>
              <a:buChar char="o"/>
            </a:pPr>
            <a:r>
              <a:rPr lang="de-DE" sz="2400" dirty="0" err="1"/>
              <a:t>Mulchhöhe</a:t>
            </a:r>
            <a:r>
              <a:rPr lang="de-DE" sz="2400" dirty="0"/>
              <a:t> 10-15 cm</a:t>
            </a:r>
          </a:p>
          <a:p>
            <a:pPr lvl="2">
              <a:buFont typeface="Courier New" panose="02070309020205020404" pitchFamily="49" charset="0"/>
              <a:buChar char="o"/>
            </a:pPr>
            <a:r>
              <a:rPr lang="de-DE" sz="2400" dirty="0"/>
              <a:t>Erstes Mulchen – je nach Witterung/Feuchtigkeit – </a:t>
            </a:r>
            <a:br>
              <a:rPr lang="de-DE" sz="2400" dirty="0"/>
            </a:br>
            <a:r>
              <a:rPr lang="de-DE" sz="2400" dirty="0"/>
              <a:t>6-8 Wochen nach der Aussaat</a:t>
            </a:r>
          </a:p>
          <a:p>
            <a:pPr lvl="2">
              <a:buFont typeface="Courier New" panose="02070309020205020404" pitchFamily="49" charset="0"/>
              <a:buChar char="o"/>
            </a:pPr>
            <a:r>
              <a:rPr lang="de-DE" sz="2400" dirty="0"/>
              <a:t>2-3 x im Jahr Mulchen</a:t>
            </a:r>
          </a:p>
          <a:p>
            <a:pPr marL="914400" lvl="2" indent="0">
              <a:buNone/>
            </a:pPr>
            <a:endParaRPr lang="de-DE" sz="2400" dirty="0"/>
          </a:p>
          <a:p>
            <a:pPr marL="971550" lvl="1" indent="-514350">
              <a:buAutoNum type="arabicPeriod" startAt="2"/>
            </a:pPr>
            <a:r>
              <a:rPr lang="de-DE" sz="2800" dirty="0"/>
              <a:t>Jahr</a:t>
            </a:r>
          </a:p>
          <a:p>
            <a:pPr lvl="2">
              <a:buFont typeface="Courier New" panose="02070309020205020404" pitchFamily="49" charset="0"/>
              <a:buChar char="o"/>
            </a:pPr>
            <a:r>
              <a:rPr lang="de-DE" sz="2400" dirty="0"/>
              <a:t>Alternierendes Mulchen</a:t>
            </a:r>
          </a:p>
          <a:p>
            <a:pPr lvl="2">
              <a:buFont typeface="Courier New" panose="02070309020205020404" pitchFamily="49" charset="0"/>
              <a:buChar char="o"/>
            </a:pPr>
            <a:r>
              <a:rPr lang="de-DE" sz="2400" dirty="0" err="1"/>
              <a:t>Mulchhöhe</a:t>
            </a:r>
            <a:r>
              <a:rPr lang="de-DE" sz="2400" dirty="0"/>
              <a:t> ca. 10 cm</a:t>
            </a:r>
          </a:p>
          <a:p>
            <a:pPr lvl="2">
              <a:spcAft>
                <a:spcPts val="600"/>
              </a:spcAft>
              <a:buFont typeface="Courier New" panose="02070309020205020404" pitchFamily="49" charset="0"/>
              <a:buChar char="o"/>
            </a:pPr>
            <a:r>
              <a:rPr lang="de-DE" sz="2400" dirty="0"/>
              <a:t>2-3 x im Jahr Mulchen </a:t>
            </a:r>
          </a:p>
          <a:p>
            <a:pPr marL="914400" lvl="2" indent="0">
              <a:spcBef>
                <a:spcPts val="0"/>
              </a:spcBef>
              <a:spcAft>
                <a:spcPts val="600"/>
              </a:spcAft>
              <a:buNone/>
            </a:pPr>
            <a:br>
              <a:rPr lang="de-DE" sz="2400" dirty="0"/>
            </a:br>
            <a:r>
              <a:rPr lang="de-DE" sz="2400" dirty="0"/>
              <a:t>	1. Mal: 1 Woche nach Fliederblüte</a:t>
            </a:r>
            <a:br>
              <a:rPr lang="de-DE" sz="2400" dirty="0"/>
            </a:br>
            <a:r>
              <a:rPr lang="de-DE" sz="2400" dirty="0"/>
              <a:t>	2. Mal: 2-3 Wochen nach der Blüte der Hundsrose</a:t>
            </a:r>
            <a:br>
              <a:rPr lang="de-DE" sz="2400" dirty="0"/>
            </a:br>
            <a:r>
              <a:rPr lang="de-DE" sz="2400" dirty="0"/>
              <a:t>	3. Mal: 3-4 Wochen nach der Winterlindenblüte</a:t>
            </a:r>
            <a:br>
              <a:rPr lang="de-DE" sz="2400" dirty="0"/>
            </a:br>
            <a:r>
              <a:rPr lang="de-DE" sz="2400" dirty="0"/>
              <a:t>				</a:t>
            </a:r>
          </a:p>
          <a:p>
            <a:pPr lvl="2">
              <a:buFont typeface="Courier New" panose="02070309020205020404" pitchFamily="49" charset="0"/>
              <a:buChar char="o"/>
            </a:pPr>
            <a:endParaRPr lang="de-DE" sz="2400" dirty="0"/>
          </a:p>
        </p:txBody>
      </p:sp>
      <p:pic>
        <p:nvPicPr>
          <p:cNvPr id="5" name="Grafik 4">
            <a:extLst>
              <a:ext uri="{FF2B5EF4-FFF2-40B4-BE49-F238E27FC236}">
                <a16:creationId xmlns:a16="http://schemas.microsoft.com/office/drawing/2014/main" id="{CA7A70A4-C168-4F79-B173-871462AC410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a:off x="8280400" y="2308225"/>
            <a:ext cx="3860800" cy="2895600"/>
          </a:xfrm>
          <a:prstGeom prst="rect">
            <a:avLst/>
          </a:prstGeom>
        </p:spPr>
      </p:pic>
      <p:sp>
        <p:nvSpPr>
          <p:cNvPr id="6" name="Textfeld 5">
            <a:extLst>
              <a:ext uri="{FF2B5EF4-FFF2-40B4-BE49-F238E27FC236}">
                <a16:creationId xmlns:a16="http://schemas.microsoft.com/office/drawing/2014/main" id="{99F60EB6-F0E7-4707-AA90-EBF7873D92BD}"/>
              </a:ext>
            </a:extLst>
          </p:cNvPr>
          <p:cNvSpPr txBox="1"/>
          <p:nvPr/>
        </p:nvSpPr>
        <p:spPr>
          <a:xfrm>
            <a:off x="8663640" y="5686425"/>
            <a:ext cx="2690160" cy="261610"/>
          </a:xfrm>
          <a:prstGeom prst="rect">
            <a:avLst/>
          </a:prstGeom>
          <a:noFill/>
        </p:spPr>
        <p:txBody>
          <a:bodyPr wrap="none" rtlCol="0">
            <a:spAutoFit/>
          </a:bodyPr>
          <a:lstStyle/>
          <a:p>
            <a:r>
              <a:rPr lang="de-DE" sz="1100" dirty="0"/>
              <a:t>Alternierendes Mulchen, Bodensee-Stiftung</a:t>
            </a:r>
          </a:p>
        </p:txBody>
      </p:sp>
      <p:sp>
        <p:nvSpPr>
          <p:cNvPr id="7" name="Textfeld 6">
            <a:extLst>
              <a:ext uri="{FF2B5EF4-FFF2-40B4-BE49-F238E27FC236}">
                <a16:creationId xmlns:a16="http://schemas.microsoft.com/office/drawing/2014/main" id="{2F54DF48-B2F7-4038-8A27-BBE88B042410}"/>
              </a:ext>
            </a:extLst>
          </p:cNvPr>
          <p:cNvSpPr txBox="1"/>
          <p:nvPr/>
        </p:nvSpPr>
        <p:spPr>
          <a:xfrm>
            <a:off x="1529415" y="6024889"/>
            <a:ext cx="5707012" cy="261610"/>
          </a:xfrm>
          <a:prstGeom prst="rect">
            <a:avLst/>
          </a:prstGeom>
          <a:noFill/>
        </p:spPr>
        <p:txBody>
          <a:bodyPr wrap="none" rtlCol="0">
            <a:spAutoFit/>
          </a:bodyPr>
          <a:lstStyle/>
          <a:p>
            <a:r>
              <a:rPr lang="de-DE" sz="1100" dirty="0"/>
              <a:t>Angaben aus der </a:t>
            </a:r>
            <a:r>
              <a:rPr lang="de-DE" sz="1100" dirty="0">
                <a:hlinkClick r:id="rId4"/>
              </a:rPr>
              <a:t>https://biodivobst.uni-hohenheim.de/AnleitungAussaatPflegeBluehstreifen.pdf</a:t>
            </a:r>
            <a:r>
              <a:rPr lang="de-DE" sz="1100" dirty="0"/>
              <a:t> </a:t>
            </a:r>
          </a:p>
        </p:txBody>
      </p:sp>
    </p:spTree>
    <p:extLst>
      <p:ext uri="{BB962C8B-B14F-4D97-AF65-F5344CB8AC3E}">
        <p14:creationId xmlns:p14="http://schemas.microsoft.com/office/powerpoint/2010/main" val="1866008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7" end="7"/>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8" end="8"/>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9" end="9"/>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10" end="1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Pflege - Zaunstreifen</a:t>
            </a:r>
          </a:p>
        </p:txBody>
      </p:sp>
      <p:sp>
        <p:nvSpPr>
          <p:cNvPr id="3" name="Inhaltsplatzhalter 2"/>
          <p:cNvSpPr>
            <a:spLocks noGrp="1"/>
          </p:cNvSpPr>
          <p:nvPr>
            <p:ph idx="1"/>
          </p:nvPr>
        </p:nvSpPr>
        <p:spPr>
          <a:xfrm>
            <a:off x="742950" y="1939925"/>
            <a:ext cx="10515600" cy="4351338"/>
          </a:xfrm>
        </p:spPr>
        <p:txBody>
          <a:bodyPr>
            <a:normAutofit/>
          </a:bodyPr>
          <a:lstStyle/>
          <a:p>
            <a:pPr lvl="1"/>
            <a:r>
              <a:rPr lang="de-DE" dirty="0"/>
              <a:t>Mähen/Mulchen möglichst nicht vor dem Winter -&gt; Überwinterung von Insekten/Tieren in den Aufwüchsen</a:t>
            </a:r>
          </a:p>
          <a:p>
            <a:pPr lvl="1"/>
            <a:r>
              <a:rPr lang="de-DE" dirty="0"/>
              <a:t>Wenn im Herbst gemäht/gemulcht wird -&gt; hohe Schnitthöhe bzw. Teile stehen lassen</a:t>
            </a:r>
          </a:p>
          <a:p>
            <a:pPr lvl="1"/>
            <a:r>
              <a:rPr lang="de-DE" dirty="0"/>
              <a:t>Ideal: Mulchen im zeitigen Frühjahr</a:t>
            </a:r>
          </a:p>
          <a:p>
            <a:pPr lvl="1"/>
            <a:r>
              <a:rPr lang="de-DE" i="1" dirty="0"/>
              <a:t>Grundsätzlich: Mähen mit Messerbalken </a:t>
            </a:r>
            <a:br>
              <a:rPr lang="de-DE" i="1" dirty="0"/>
            </a:br>
            <a:r>
              <a:rPr lang="de-DE" i="1" dirty="0"/>
              <a:t>ist für Insekten schonender als Mulchen!</a:t>
            </a:r>
          </a:p>
          <a:p>
            <a:pPr marL="457200" lvl="1" indent="0">
              <a:buNone/>
            </a:pPr>
            <a:endParaRPr lang="de-DE" dirty="0"/>
          </a:p>
        </p:txBody>
      </p:sp>
      <p:pic>
        <p:nvPicPr>
          <p:cNvPr id="5" name="Grafik 4">
            <a:extLst>
              <a:ext uri="{FF2B5EF4-FFF2-40B4-BE49-F238E27FC236}">
                <a16:creationId xmlns:a16="http://schemas.microsoft.com/office/drawing/2014/main" id="{90B53546-7E41-47D0-A2BD-D39BED15E69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43265" y="3337678"/>
            <a:ext cx="3643769" cy="2731926"/>
          </a:xfrm>
          <a:prstGeom prst="rect">
            <a:avLst/>
          </a:prstGeom>
        </p:spPr>
      </p:pic>
      <p:sp>
        <p:nvSpPr>
          <p:cNvPr id="6" name="Textfeld 5">
            <a:extLst>
              <a:ext uri="{FF2B5EF4-FFF2-40B4-BE49-F238E27FC236}">
                <a16:creationId xmlns:a16="http://schemas.microsoft.com/office/drawing/2014/main" id="{FB43D5E9-D6E5-4817-A1A7-C1A44B0F33B1}"/>
              </a:ext>
            </a:extLst>
          </p:cNvPr>
          <p:cNvSpPr txBox="1"/>
          <p:nvPr/>
        </p:nvSpPr>
        <p:spPr>
          <a:xfrm>
            <a:off x="7443265" y="6069604"/>
            <a:ext cx="2925801" cy="261610"/>
          </a:xfrm>
          <a:prstGeom prst="rect">
            <a:avLst/>
          </a:prstGeom>
          <a:noFill/>
        </p:spPr>
        <p:txBody>
          <a:bodyPr wrap="none" rtlCol="0">
            <a:spAutoFit/>
          </a:bodyPr>
          <a:lstStyle/>
          <a:p>
            <a:r>
              <a:rPr lang="de-DE" sz="1100" dirty="0" err="1"/>
              <a:t>Blühsaum</a:t>
            </a:r>
            <a:r>
              <a:rPr lang="de-DE" sz="1100" dirty="0"/>
              <a:t>, Flächenagentur Baden-Württemberg</a:t>
            </a:r>
          </a:p>
        </p:txBody>
      </p:sp>
      <p:sp>
        <p:nvSpPr>
          <p:cNvPr id="7" name="Textfeld 6">
            <a:extLst>
              <a:ext uri="{FF2B5EF4-FFF2-40B4-BE49-F238E27FC236}">
                <a16:creationId xmlns:a16="http://schemas.microsoft.com/office/drawing/2014/main" id="{94D82AEE-4CE0-46BE-B5A0-EAE49C4886FF}"/>
              </a:ext>
            </a:extLst>
          </p:cNvPr>
          <p:cNvSpPr txBox="1"/>
          <p:nvPr/>
        </p:nvSpPr>
        <p:spPr>
          <a:xfrm>
            <a:off x="1529415" y="6024889"/>
            <a:ext cx="5707012" cy="261610"/>
          </a:xfrm>
          <a:prstGeom prst="rect">
            <a:avLst/>
          </a:prstGeom>
          <a:noFill/>
        </p:spPr>
        <p:txBody>
          <a:bodyPr wrap="none" rtlCol="0">
            <a:spAutoFit/>
          </a:bodyPr>
          <a:lstStyle/>
          <a:p>
            <a:r>
              <a:rPr lang="de-DE" sz="1100" dirty="0"/>
              <a:t>Angaben aus der </a:t>
            </a:r>
            <a:r>
              <a:rPr lang="de-DE" sz="1100" dirty="0">
                <a:hlinkClick r:id="rId4"/>
              </a:rPr>
              <a:t>https://biodivobst.uni-hohenheim.de/AnleitungAussaatPflegeBluehstreifen.pdf</a:t>
            </a:r>
            <a:r>
              <a:rPr lang="de-DE" sz="1100" dirty="0"/>
              <a:t> </a:t>
            </a:r>
          </a:p>
        </p:txBody>
      </p:sp>
    </p:spTree>
    <p:extLst>
      <p:ext uri="{BB962C8B-B14F-4D97-AF65-F5344CB8AC3E}">
        <p14:creationId xmlns:p14="http://schemas.microsoft.com/office/powerpoint/2010/main" val="40584382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38200" y="365125"/>
            <a:ext cx="10515600" cy="1325563"/>
          </a:xfrm>
        </p:spPr>
        <p:txBody>
          <a:bodyPr/>
          <a:lstStyle/>
          <a:p>
            <a:r>
              <a:rPr lang="de-DE" dirty="0"/>
              <a:t>Pro und Contra für Fahrgassenblühstreifen </a:t>
            </a:r>
            <a:br>
              <a:rPr lang="de-DE" dirty="0"/>
            </a:br>
            <a:r>
              <a:rPr lang="de-DE" dirty="0"/>
              <a:t>in (Neu-)Anlagen</a:t>
            </a:r>
          </a:p>
        </p:txBody>
      </p:sp>
      <p:sp>
        <p:nvSpPr>
          <p:cNvPr id="3" name="Inhaltsplatzhalter 2"/>
          <p:cNvSpPr>
            <a:spLocks noGrp="1"/>
          </p:cNvSpPr>
          <p:nvPr>
            <p:ph idx="1"/>
          </p:nvPr>
        </p:nvSpPr>
        <p:spPr/>
        <p:txBody>
          <a:bodyPr>
            <a:normAutofit/>
          </a:bodyPr>
          <a:lstStyle/>
          <a:p>
            <a:pPr marL="0" indent="0" algn="ctr">
              <a:buNone/>
            </a:pPr>
            <a:r>
              <a:rPr lang="de-DE" sz="4200" dirty="0"/>
              <a:t>Stellen Sie gemeinsam pro und contra zu Fahrgassenblühstreifen in (Neu-)Anlagen auf. </a:t>
            </a:r>
          </a:p>
          <a:p>
            <a:pPr marL="0" indent="0" algn="ctr">
              <a:buNone/>
            </a:pPr>
            <a:r>
              <a:rPr lang="de-DE" sz="4200" dirty="0"/>
              <a:t>Haben Sie bereits Erfahrung dazu?</a:t>
            </a:r>
          </a:p>
          <a:p>
            <a:pPr marL="0" indent="0">
              <a:buNone/>
            </a:pPr>
            <a:r>
              <a:rPr lang="de-DE" sz="4200" dirty="0"/>
              <a:t>	</a:t>
            </a:r>
            <a:endParaRPr lang="de-DE" dirty="0"/>
          </a:p>
        </p:txBody>
      </p:sp>
      <p:pic>
        <p:nvPicPr>
          <p:cNvPr id="5" name="Grafik 4">
            <a:extLst>
              <a:ext uri="{FF2B5EF4-FFF2-40B4-BE49-F238E27FC236}">
                <a16:creationId xmlns:a16="http://schemas.microsoft.com/office/drawing/2014/main" id="{5207EBAB-2053-411B-8E2A-2F3F68124AAE}"/>
              </a:ext>
            </a:extLst>
          </p:cNvPr>
          <p:cNvPicPr>
            <a:picLocks noChangeAspect="1"/>
          </p:cNvPicPr>
          <p:nvPr/>
        </p:nvPicPr>
        <p:blipFill>
          <a:blip r:embed="rId3"/>
          <a:stretch>
            <a:fillRect/>
          </a:stretch>
        </p:blipFill>
        <p:spPr>
          <a:xfrm>
            <a:off x="4785246" y="4001294"/>
            <a:ext cx="2621507" cy="1969179"/>
          </a:xfrm>
          <a:prstGeom prst="rect">
            <a:avLst/>
          </a:prstGeom>
        </p:spPr>
      </p:pic>
      <p:sp>
        <p:nvSpPr>
          <p:cNvPr id="6" name="Textfeld 5">
            <a:extLst>
              <a:ext uri="{FF2B5EF4-FFF2-40B4-BE49-F238E27FC236}">
                <a16:creationId xmlns:a16="http://schemas.microsoft.com/office/drawing/2014/main" id="{D684E8E3-A8A8-42AF-A561-1A16DE76ECC4}"/>
              </a:ext>
            </a:extLst>
          </p:cNvPr>
          <p:cNvSpPr txBox="1"/>
          <p:nvPr/>
        </p:nvSpPr>
        <p:spPr>
          <a:xfrm>
            <a:off x="6782864" y="5681303"/>
            <a:ext cx="623889" cy="261610"/>
          </a:xfrm>
          <a:prstGeom prst="rect">
            <a:avLst/>
          </a:prstGeom>
          <a:noFill/>
        </p:spPr>
        <p:txBody>
          <a:bodyPr wrap="none" rtlCol="0">
            <a:spAutoFit/>
          </a:bodyPr>
          <a:lstStyle/>
          <a:p>
            <a:r>
              <a:rPr lang="de-DE" sz="1100" dirty="0" err="1"/>
              <a:t>pixabay</a:t>
            </a:r>
            <a:endParaRPr lang="de-DE" sz="1100" dirty="0"/>
          </a:p>
        </p:txBody>
      </p:sp>
    </p:spTree>
    <p:extLst>
      <p:ext uri="{BB962C8B-B14F-4D97-AF65-F5344CB8AC3E}">
        <p14:creationId xmlns:p14="http://schemas.microsoft.com/office/powerpoint/2010/main" val="3988339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a:extLst>
              <a:ext uri="{FF2B5EF4-FFF2-40B4-BE49-F238E27FC236}">
                <a16:creationId xmlns:a16="http://schemas.microsoft.com/office/drawing/2014/main" id="{C8130F56-ECDC-4928-A3F9-F2312DB94457}"/>
              </a:ext>
            </a:extLst>
          </p:cNvPr>
          <p:cNvSpPr txBox="1"/>
          <p:nvPr/>
        </p:nvSpPr>
        <p:spPr>
          <a:xfrm>
            <a:off x="838200" y="1690688"/>
            <a:ext cx="9771185" cy="1772793"/>
          </a:xfrm>
          <a:prstGeom prst="rect">
            <a:avLst/>
          </a:prstGeom>
          <a:noFill/>
        </p:spPr>
        <p:txBody>
          <a:bodyPr wrap="square" rtlCol="0">
            <a:spAutoFit/>
          </a:bodyPr>
          <a:lstStyle/>
          <a:p>
            <a:pPr marL="228600" lvl="1" indent="-228600">
              <a:lnSpc>
                <a:spcPct val="90000"/>
              </a:lnSpc>
              <a:spcBef>
                <a:spcPts val="1000"/>
              </a:spcBef>
              <a:buFont typeface="Arial" panose="020B0604020202020204" pitchFamily="34" charset="0"/>
              <a:buChar char="•"/>
            </a:pPr>
            <a:endParaRPr lang="de-DE" sz="2800" dirty="0">
              <a:solidFill>
                <a:srgbClr val="98C200"/>
              </a:solidFill>
            </a:endParaRPr>
          </a:p>
          <a:p>
            <a:endParaRPr lang="de-DE" sz="2800" dirty="0"/>
          </a:p>
          <a:p>
            <a:r>
              <a:rPr lang="de-DE" sz="2800" dirty="0"/>
              <a:t> </a:t>
            </a:r>
          </a:p>
          <a:p>
            <a:endParaRPr lang="de-DE" sz="2800" dirty="0"/>
          </a:p>
        </p:txBody>
      </p:sp>
      <p:graphicFrame>
        <p:nvGraphicFramePr>
          <p:cNvPr id="4" name="Tabelle 3">
            <a:extLst>
              <a:ext uri="{FF2B5EF4-FFF2-40B4-BE49-F238E27FC236}">
                <a16:creationId xmlns:a16="http://schemas.microsoft.com/office/drawing/2014/main" id="{CD4996EC-2E96-4E87-99F3-35D1E0E2A571}"/>
              </a:ext>
            </a:extLst>
          </p:cNvPr>
          <p:cNvGraphicFramePr>
            <a:graphicFrameLocks noGrp="1"/>
          </p:cNvGraphicFramePr>
          <p:nvPr>
            <p:extLst>
              <p:ext uri="{D42A27DB-BD31-4B8C-83A1-F6EECF244321}">
                <p14:modId xmlns:p14="http://schemas.microsoft.com/office/powerpoint/2010/main" val="295469122"/>
              </p:ext>
            </p:extLst>
          </p:nvPr>
        </p:nvGraphicFramePr>
        <p:xfrm>
          <a:off x="1210408" y="723106"/>
          <a:ext cx="9771184" cy="5846629"/>
        </p:xfrm>
        <a:graphic>
          <a:graphicData uri="http://schemas.openxmlformats.org/drawingml/2006/table">
            <a:tbl>
              <a:tblPr firstRow="1" bandRow="1">
                <a:tableStyleId>{5C22544A-7EE6-4342-B048-85BDC9FD1C3A}</a:tableStyleId>
              </a:tblPr>
              <a:tblGrid>
                <a:gridCol w="4885592">
                  <a:extLst>
                    <a:ext uri="{9D8B030D-6E8A-4147-A177-3AD203B41FA5}">
                      <a16:colId xmlns:a16="http://schemas.microsoft.com/office/drawing/2014/main" val="2934452936"/>
                    </a:ext>
                  </a:extLst>
                </a:gridCol>
                <a:gridCol w="4885592">
                  <a:extLst>
                    <a:ext uri="{9D8B030D-6E8A-4147-A177-3AD203B41FA5}">
                      <a16:colId xmlns:a16="http://schemas.microsoft.com/office/drawing/2014/main" val="4046237018"/>
                    </a:ext>
                  </a:extLst>
                </a:gridCol>
              </a:tblGrid>
              <a:tr h="827772">
                <a:tc>
                  <a:txBody>
                    <a:bodyPr/>
                    <a:lstStyle/>
                    <a:p>
                      <a:r>
                        <a:rPr lang="de-DE" sz="2400" dirty="0"/>
                        <a:t>PRO</a:t>
                      </a:r>
                    </a:p>
                  </a:txBody>
                  <a:tcPr/>
                </a:tc>
                <a:tc>
                  <a:txBody>
                    <a:bodyPr/>
                    <a:lstStyle/>
                    <a:p>
                      <a:r>
                        <a:rPr lang="de-DE" sz="2400" dirty="0"/>
                        <a:t>CONTRA</a:t>
                      </a:r>
                    </a:p>
                  </a:txBody>
                  <a:tcPr/>
                </a:tc>
                <a:extLst>
                  <a:ext uri="{0D108BD9-81ED-4DB2-BD59-A6C34878D82A}">
                    <a16:rowId xmlns:a16="http://schemas.microsoft.com/office/drawing/2014/main" val="393291801"/>
                  </a:ext>
                </a:extLst>
              </a:tr>
              <a:tr h="827772">
                <a:tc>
                  <a:txBody>
                    <a:bodyPr/>
                    <a:lstStyle/>
                    <a:p>
                      <a:r>
                        <a:rPr lang="de-DE" sz="2400" dirty="0"/>
                        <a:t>Einfachere Bearbeitung der Saatfläche bei Neuanlagen</a:t>
                      </a:r>
                    </a:p>
                  </a:txBody>
                  <a:tcPr/>
                </a:tc>
                <a:tc>
                  <a:txBody>
                    <a:bodyPr/>
                    <a:lstStyle/>
                    <a:p>
                      <a:r>
                        <a:rPr lang="de-DE" sz="2400" dirty="0"/>
                        <a:t>Höheres Risiko für Mäuseschäden</a:t>
                      </a:r>
                    </a:p>
                  </a:txBody>
                  <a:tcPr/>
                </a:tc>
                <a:extLst>
                  <a:ext uri="{0D108BD9-81ED-4DB2-BD59-A6C34878D82A}">
                    <a16:rowId xmlns:a16="http://schemas.microsoft.com/office/drawing/2014/main" val="2342372375"/>
                  </a:ext>
                </a:extLst>
              </a:tr>
              <a:tr h="985873">
                <a:tc>
                  <a:txBody>
                    <a:bodyPr/>
                    <a:lstStyle/>
                    <a:p>
                      <a:r>
                        <a:rPr lang="de-DE" sz="2400" dirty="0"/>
                        <a:t>Mehr Bodenruhe durch weniger Überfahrten für Behandlungen</a:t>
                      </a:r>
                    </a:p>
                  </a:txBody>
                  <a:tcPr/>
                </a:tc>
                <a:tc>
                  <a:txBody>
                    <a:bodyPr/>
                    <a:lstStyle/>
                    <a:p>
                      <a:r>
                        <a:rPr lang="de-DE" sz="2400" dirty="0"/>
                        <a:t>Höherer Anspruch an Mäusemanagement</a:t>
                      </a:r>
                    </a:p>
                  </a:txBody>
                  <a:tcPr/>
                </a:tc>
                <a:extLst>
                  <a:ext uri="{0D108BD9-81ED-4DB2-BD59-A6C34878D82A}">
                    <a16:rowId xmlns:a16="http://schemas.microsoft.com/office/drawing/2014/main" val="65255314"/>
                  </a:ext>
                </a:extLst>
              </a:tr>
              <a:tr h="827772">
                <a:tc>
                  <a:txBody>
                    <a:bodyPr/>
                    <a:lstStyle/>
                    <a:p>
                      <a:r>
                        <a:rPr lang="de-DE" sz="2400" dirty="0"/>
                        <a:t>Höhere Biodiversität bereits bei Anlage der Obstplantage -&gt; natürliche Schädlingskontrolle</a:t>
                      </a:r>
                    </a:p>
                  </a:txBody>
                  <a:tcPr/>
                </a:tc>
                <a:tc>
                  <a:txBody>
                    <a:bodyPr/>
                    <a:lstStyle/>
                    <a:p>
                      <a:r>
                        <a:rPr lang="de-DE" sz="2400" dirty="0"/>
                        <a:t>Evtl. Wasser-/Nährstoffkonkurrenz zwischen Blühstreifen und Obstbäumen</a:t>
                      </a:r>
                    </a:p>
                  </a:txBody>
                  <a:tcPr/>
                </a:tc>
                <a:extLst>
                  <a:ext uri="{0D108BD9-81ED-4DB2-BD59-A6C34878D82A}">
                    <a16:rowId xmlns:a16="http://schemas.microsoft.com/office/drawing/2014/main" val="4237884297"/>
                  </a:ext>
                </a:extLst>
              </a:tr>
              <a:tr h="827772">
                <a:tc>
                  <a:txBody>
                    <a:bodyPr/>
                    <a:lstStyle/>
                    <a:p>
                      <a:r>
                        <a:rPr lang="de-DE" sz="2400" dirty="0"/>
                        <a:t>Landschaftsbild</a:t>
                      </a:r>
                    </a:p>
                  </a:txBody>
                  <a:tcPr/>
                </a:tc>
                <a:tc>
                  <a:txBody>
                    <a:bodyPr/>
                    <a:lstStyle/>
                    <a:p>
                      <a:r>
                        <a:rPr lang="de-DE" sz="2400" dirty="0"/>
                        <a:t>Frostschäden in gefährdeten Gebieten</a:t>
                      </a:r>
                    </a:p>
                  </a:txBody>
                  <a:tcPr/>
                </a:tc>
                <a:extLst>
                  <a:ext uri="{0D108BD9-81ED-4DB2-BD59-A6C34878D82A}">
                    <a16:rowId xmlns:a16="http://schemas.microsoft.com/office/drawing/2014/main" val="1309806529"/>
                  </a:ext>
                </a:extLst>
              </a:tr>
              <a:tr h="827772">
                <a:tc>
                  <a:txBody>
                    <a:bodyPr/>
                    <a:lstStyle/>
                    <a:p>
                      <a:r>
                        <a:rPr lang="de-DE" sz="2400" dirty="0"/>
                        <a:t>Höhere Biodiversität auch im Boden durch vielseitige Einsaaten -&gt; aktives Bodenleben…</a:t>
                      </a:r>
                    </a:p>
                  </a:txBody>
                  <a:tcPr/>
                </a:tc>
                <a:tc>
                  <a:txBody>
                    <a:bodyPr/>
                    <a:lstStyle/>
                    <a:p>
                      <a:r>
                        <a:rPr lang="de-DE" sz="2400" dirty="0"/>
                        <a:t>Eingeschränkter Pflanzenschutzmitteleinsatz</a:t>
                      </a:r>
                    </a:p>
                  </a:txBody>
                  <a:tcPr/>
                </a:tc>
                <a:extLst>
                  <a:ext uri="{0D108BD9-81ED-4DB2-BD59-A6C34878D82A}">
                    <a16:rowId xmlns:a16="http://schemas.microsoft.com/office/drawing/2014/main" val="2456896466"/>
                  </a:ext>
                </a:extLst>
              </a:tr>
            </a:tbl>
          </a:graphicData>
        </a:graphic>
      </p:graphicFrame>
    </p:spTree>
    <p:extLst>
      <p:ext uri="{BB962C8B-B14F-4D97-AF65-F5344CB8AC3E}">
        <p14:creationId xmlns:p14="http://schemas.microsoft.com/office/powerpoint/2010/main" val="7095783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38200" y="365125"/>
            <a:ext cx="10515600" cy="1325563"/>
          </a:xfrm>
        </p:spPr>
        <p:txBody>
          <a:bodyPr/>
          <a:lstStyle/>
          <a:p>
            <a:r>
              <a:rPr lang="de-DE" dirty="0"/>
              <a:t>Kurzfilm</a:t>
            </a:r>
          </a:p>
        </p:txBody>
      </p:sp>
      <p:sp>
        <p:nvSpPr>
          <p:cNvPr id="3" name="Inhaltsplatzhalter 2"/>
          <p:cNvSpPr>
            <a:spLocks noGrp="1"/>
          </p:cNvSpPr>
          <p:nvPr>
            <p:ph idx="1"/>
          </p:nvPr>
        </p:nvSpPr>
        <p:spPr/>
        <p:txBody>
          <a:bodyPr>
            <a:normAutofit/>
          </a:bodyPr>
          <a:lstStyle/>
          <a:p>
            <a:pPr marL="0" indent="0">
              <a:buNone/>
            </a:pPr>
            <a:r>
              <a:rPr lang="de-DE" sz="4200" dirty="0"/>
              <a:t>	</a:t>
            </a:r>
            <a:endParaRPr lang="de-DE" dirty="0"/>
          </a:p>
        </p:txBody>
      </p:sp>
      <p:pic>
        <p:nvPicPr>
          <p:cNvPr id="9" name="Grafik 8">
            <a:extLst>
              <a:ext uri="{FF2B5EF4-FFF2-40B4-BE49-F238E27FC236}">
                <a16:creationId xmlns:a16="http://schemas.microsoft.com/office/drawing/2014/main" id="{FCAC09EB-5E83-4DA3-8404-4E6A329DE16B}"/>
              </a:ext>
            </a:extLst>
          </p:cNvPr>
          <p:cNvPicPr>
            <a:picLocks noChangeAspect="1"/>
          </p:cNvPicPr>
          <p:nvPr/>
        </p:nvPicPr>
        <p:blipFill>
          <a:blip r:embed="rId3"/>
          <a:stretch>
            <a:fillRect/>
          </a:stretch>
        </p:blipFill>
        <p:spPr>
          <a:xfrm>
            <a:off x="1439636" y="2184400"/>
            <a:ext cx="2489200" cy="24892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0" name="Rechteck 9">
            <a:extLst>
              <a:ext uri="{FF2B5EF4-FFF2-40B4-BE49-F238E27FC236}">
                <a16:creationId xmlns:a16="http://schemas.microsoft.com/office/drawing/2014/main" id="{AAD1401D-73B7-46D8-B65B-DD608C6305A1}"/>
              </a:ext>
            </a:extLst>
          </p:cNvPr>
          <p:cNvSpPr/>
          <p:nvPr/>
        </p:nvSpPr>
        <p:spPr>
          <a:xfrm>
            <a:off x="4587142" y="3047187"/>
            <a:ext cx="6766658" cy="954107"/>
          </a:xfrm>
          <a:prstGeom prst="rect">
            <a:avLst/>
          </a:prstGeom>
        </p:spPr>
        <p:txBody>
          <a:bodyPr wrap="square">
            <a:spAutoFit/>
          </a:bodyPr>
          <a:lstStyle/>
          <a:p>
            <a:r>
              <a:rPr lang="de-DE" sz="2800" dirty="0">
                <a:hlinkClick r:id="rId4"/>
              </a:rPr>
              <a:t>Wie können Nützlinge im ökologischen Obstbau gefördert werden</a:t>
            </a:r>
            <a:endParaRPr lang="de-DE" sz="2800" dirty="0"/>
          </a:p>
        </p:txBody>
      </p:sp>
    </p:spTree>
    <p:extLst>
      <p:ext uri="{BB962C8B-B14F-4D97-AF65-F5344CB8AC3E}">
        <p14:creationId xmlns:p14="http://schemas.microsoft.com/office/powerpoint/2010/main" val="384994144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sz="3600" dirty="0"/>
              <a:t>Biodiversitätsberatung in Baden-Württemberg </a:t>
            </a:r>
            <a:r>
              <a:rPr lang="de-DE" sz="3600" dirty="0" err="1"/>
              <a:t>Beratung.Zukunft.Land</a:t>
            </a:r>
            <a:endParaRPr lang="de-DE" sz="3600" dirty="0"/>
          </a:p>
        </p:txBody>
      </p:sp>
      <p:sp>
        <p:nvSpPr>
          <p:cNvPr id="3" name="Inhaltsplatzhalter 2"/>
          <p:cNvSpPr>
            <a:spLocks noGrp="1"/>
          </p:cNvSpPr>
          <p:nvPr>
            <p:ph idx="1"/>
          </p:nvPr>
        </p:nvSpPr>
        <p:spPr>
          <a:xfrm>
            <a:off x="838200" y="1618845"/>
            <a:ext cx="10515600" cy="4351338"/>
          </a:xfrm>
        </p:spPr>
        <p:txBody>
          <a:bodyPr>
            <a:normAutofit/>
          </a:bodyPr>
          <a:lstStyle/>
          <a:p>
            <a:pPr marL="0" indent="0">
              <a:buNone/>
            </a:pPr>
            <a:r>
              <a:rPr lang="de-DE" sz="2600" dirty="0"/>
              <a:t>Beratung landwirtschaftlicher Betriebe zur Erhaltung und Förderung der Biodiversität:</a:t>
            </a:r>
          </a:p>
          <a:p>
            <a:pPr marL="0" indent="0">
              <a:buNone/>
            </a:pPr>
            <a:endParaRPr lang="de-DE" sz="1000" dirty="0"/>
          </a:p>
          <a:p>
            <a:pPr>
              <a:buFont typeface="Courier New" panose="02070309020205020404" pitchFamily="49" charset="0"/>
              <a:buChar char="o"/>
            </a:pPr>
            <a:r>
              <a:rPr lang="de-DE" sz="2600" dirty="0"/>
              <a:t> </a:t>
            </a:r>
            <a:r>
              <a:rPr lang="de-DE" sz="2600" dirty="0">
                <a:solidFill>
                  <a:schemeClr val="accent1"/>
                </a:solidFill>
              </a:rPr>
              <a:t>Einstiegsmodul: Gesamtbetriebliche Biodiversitätsberatung</a:t>
            </a:r>
          </a:p>
          <a:p>
            <a:pPr>
              <a:buFont typeface="Courier New" panose="02070309020205020404" pitchFamily="49" charset="0"/>
              <a:buChar char="o"/>
            </a:pPr>
            <a:r>
              <a:rPr lang="de-DE" sz="2600" dirty="0"/>
              <a:t> </a:t>
            </a:r>
            <a:r>
              <a:rPr lang="de-DE" sz="2600" dirty="0">
                <a:solidFill>
                  <a:srgbClr val="C00000"/>
                </a:solidFill>
              </a:rPr>
              <a:t>Spezialmodul: Maßnahmen zur Biodiversität</a:t>
            </a:r>
          </a:p>
          <a:p>
            <a:pPr>
              <a:buFont typeface="Courier New" panose="02070309020205020404" pitchFamily="49" charset="0"/>
              <a:buChar char="o"/>
            </a:pPr>
            <a:r>
              <a:rPr lang="de-DE" sz="2600" dirty="0"/>
              <a:t> Förderung: 100 Prozent der förderfähigen Kosten (ohne MwSt.), bis zu </a:t>
            </a:r>
            <a:br>
              <a:rPr lang="de-DE" sz="2600" dirty="0"/>
            </a:br>
            <a:r>
              <a:rPr lang="de-DE" sz="2600" dirty="0"/>
              <a:t>1.100 EUR</a:t>
            </a:r>
          </a:p>
          <a:p>
            <a:pPr>
              <a:buFont typeface="Courier New" panose="02070309020205020404" pitchFamily="49" charset="0"/>
              <a:buChar char="o"/>
            </a:pPr>
            <a:r>
              <a:rPr lang="de-DE" sz="2600" dirty="0">
                <a:solidFill>
                  <a:schemeClr val="accent1"/>
                </a:solidFill>
              </a:rPr>
              <a:t> https://bzl.landwirtschaft-bw.de/,Lde/Startseite/</a:t>
            </a:r>
            <a:br>
              <a:rPr lang="de-DE" sz="2600" dirty="0">
                <a:solidFill>
                  <a:schemeClr val="accent1"/>
                </a:solidFill>
              </a:rPr>
            </a:br>
            <a:r>
              <a:rPr lang="de-DE" sz="2600" dirty="0">
                <a:solidFill>
                  <a:schemeClr val="accent1"/>
                </a:solidFill>
              </a:rPr>
              <a:t>Beratungsmodule/</a:t>
            </a:r>
            <a:r>
              <a:rPr lang="de-DE" sz="2600" dirty="0" err="1">
                <a:solidFill>
                  <a:schemeClr val="accent1"/>
                </a:solidFill>
              </a:rPr>
              <a:t>Umwelt+und+Energie</a:t>
            </a:r>
            <a:endParaRPr lang="de-DE" sz="2600" dirty="0">
              <a:solidFill>
                <a:schemeClr val="accent1"/>
              </a:solidFill>
            </a:endParaRPr>
          </a:p>
        </p:txBody>
      </p:sp>
      <p:pic>
        <p:nvPicPr>
          <p:cNvPr id="7" name="Grafik 6">
            <a:extLst>
              <a:ext uri="{FF2B5EF4-FFF2-40B4-BE49-F238E27FC236}">
                <a16:creationId xmlns:a16="http://schemas.microsoft.com/office/drawing/2014/main" id="{4A8F8BA6-AB5F-44EE-941A-40D97E3FF050}"/>
              </a:ext>
            </a:extLst>
          </p:cNvPr>
          <p:cNvPicPr>
            <a:picLocks noChangeAspect="1"/>
          </p:cNvPicPr>
          <p:nvPr/>
        </p:nvPicPr>
        <p:blipFill rotWithShape="1">
          <a:blip r:embed="rId3"/>
          <a:srcRect l="3633" t="29792" r="74570" b="53958"/>
          <a:stretch/>
        </p:blipFill>
        <p:spPr>
          <a:xfrm>
            <a:off x="8343899" y="4478290"/>
            <a:ext cx="3557589" cy="1491893"/>
          </a:xfrm>
          <a:prstGeom prst="rect">
            <a:avLst/>
          </a:prstGeom>
        </p:spPr>
      </p:pic>
    </p:spTree>
    <p:extLst>
      <p:ext uri="{BB962C8B-B14F-4D97-AF65-F5344CB8AC3E}">
        <p14:creationId xmlns:p14="http://schemas.microsoft.com/office/powerpoint/2010/main" val="21598900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sz="3600" dirty="0"/>
              <a:t>Projekt: Obstbau-Modellanlagen zur Förderung der Biologischen Vielfalt</a:t>
            </a:r>
          </a:p>
        </p:txBody>
      </p:sp>
      <p:sp>
        <p:nvSpPr>
          <p:cNvPr id="3" name="Inhaltsplatzhalter 2"/>
          <p:cNvSpPr>
            <a:spLocks noGrp="1"/>
          </p:cNvSpPr>
          <p:nvPr>
            <p:ph idx="1"/>
          </p:nvPr>
        </p:nvSpPr>
        <p:spPr>
          <a:xfrm>
            <a:off x="840828" y="1663216"/>
            <a:ext cx="10515600" cy="4351338"/>
          </a:xfrm>
        </p:spPr>
        <p:txBody>
          <a:bodyPr>
            <a:normAutofit/>
          </a:bodyPr>
          <a:lstStyle/>
          <a:p>
            <a:pPr marL="0" indent="0">
              <a:buNone/>
            </a:pPr>
            <a:r>
              <a:rPr lang="de-DE" sz="2400" b="1" dirty="0"/>
              <a:t>Projektziele: </a:t>
            </a:r>
            <a:r>
              <a:rPr lang="de-DE" sz="2400" dirty="0"/>
              <a:t>Etablierung und Optimierung von Modellanlagen zur Förderung der Biologischen Vielfalt im Tafelobst – Wissensvermittlung an obstbauliche und naturschutznahe Gruppen</a:t>
            </a:r>
          </a:p>
          <a:p>
            <a:pPr marL="0" indent="0">
              <a:buNone/>
            </a:pPr>
            <a:r>
              <a:rPr lang="de-DE" sz="2000" dirty="0"/>
              <a:t>Nähere Infos unter: </a:t>
            </a:r>
            <a:r>
              <a:rPr lang="de-DE" sz="2000" dirty="0">
                <a:hlinkClick r:id="rId3"/>
              </a:rPr>
              <a:t>https://www.bodensee-stiftung.org/foerderung-der-biologischen-vielfalt-in-tafelobstanlagen/</a:t>
            </a:r>
            <a:endParaRPr lang="de-DE" sz="2000" dirty="0"/>
          </a:p>
          <a:p>
            <a:pPr marL="0" indent="0">
              <a:buNone/>
            </a:pPr>
            <a:r>
              <a:rPr lang="de-DE" sz="2400" dirty="0"/>
              <a:t> </a:t>
            </a:r>
            <a:r>
              <a:rPr lang="de-DE" sz="2000" dirty="0"/>
              <a:t>Projektbeteiligte:</a:t>
            </a:r>
            <a:endParaRPr lang="de-DE" sz="2000" b="1" dirty="0"/>
          </a:p>
        </p:txBody>
      </p:sp>
      <p:pic>
        <p:nvPicPr>
          <p:cNvPr id="5" name="Grafik 4">
            <a:extLst>
              <a:ext uri="{FF2B5EF4-FFF2-40B4-BE49-F238E27FC236}">
                <a16:creationId xmlns:a16="http://schemas.microsoft.com/office/drawing/2014/main" id="{3F8275A8-9F14-40A6-AEA1-36EB99917E6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808821" y="3902305"/>
            <a:ext cx="1515419" cy="964817"/>
          </a:xfrm>
          <a:prstGeom prst="rect">
            <a:avLst/>
          </a:prstGeom>
        </p:spPr>
      </p:pic>
      <p:pic>
        <p:nvPicPr>
          <p:cNvPr id="8" name="Grafik 7">
            <a:extLst>
              <a:ext uri="{FF2B5EF4-FFF2-40B4-BE49-F238E27FC236}">
                <a16:creationId xmlns:a16="http://schemas.microsoft.com/office/drawing/2014/main" id="{32C92D2E-05EF-487A-9816-41FD17277F3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326554" y="4129989"/>
            <a:ext cx="815154" cy="1029059"/>
          </a:xfrm>
          <a:prstGeom prst="rect">
            <a:avLst/>
          </a:prstGeom>
        </p:spPr>
      </p:pic>
      <p:pic>
        <p:nvPicPr>
          <p:cNvPr id="10" name="Grafik 9">
            <a:extLst>
              <a:ext uri="{FF2B5EF4-FFF2-40B4-BE49-F238E27FC236}">
                <a16:creationId xmlns:a16="http://schemas.microsoft.com/office/drawing/2014/main" id="{068D2176-26C6-4C1F-B437-C90923300CE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806968" y="5233427"/>
            <a:ext cx="1685075" cy="842877"/>
          </a:xfrm>
          <a:prstGeom prst="rect">
            <a:avLst/>
          </a:prstGeom>
        </p:spPr>
      </p:pic>
      <p:pic>
        <p:nvPicPr>
          <p:cNvPr id="12" name="Grafik 11">
            <a:extLst>
              <a:ext uri="{FF2B5EF4-FFF2-40B4-BE49-F238E27FC236}">
                <a16:creationId xmlns:a16="http://schemas.microsoft.com/office/drawing/2014/main" id="{5CBB07CB-6B43-4BF5-B937-BCD2258FF91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980037" y="5457342"/>
            <a:ext cx="2047873" cy="557212"/>
          </a:xfrm>
          <a:prstGeom prst="rect">
            <a:avLst/>
          </a:prstGeom>
        </p:spPr>
      </p:pic>
      <p:pic>
        <p:nvPicPr>
          <p:cNvPr id="14" name="Grafik 13">
            <a:extLst>
              <a:ext uri="{FF2B5EF4-FFF2-40B4-BE49-F238E27FC236}">
                <a16:creationId xmlns:a16="http://schemas.microsoft.com/office/drawing/2014/main" id="{9C3153AA-96AF-410E-A111-03AA8DC94AB2}"/>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515904" y="4985282"/>
            <a:ext cx="1934955" cy="1063031"/>
          </a:xfrm>
          <a:prstGeom prst="rect">
            <a:avLst/>
          </a:prstGeom>
        </p:spPr>
      </p:pic>
      <p:sp>
        <p:nvSpPr>
          <p:cNvPr id="15" name="Textfeld 14">
            <a:extLst>
              <a:ext uri="{FF2B5EF4-FFF2-40B4-BE49-F238E27FC236}">
                <a16:creationId xmlns:a16="http://schemas.microsoft.com/office/drawing/2014/main" id="{8A308D9C-DCCC-446B-91A2-40C395CA96A1}"/>
              </a:ext>
            </a:extLst>
          </p:cNvPr>
          <p:cNvSpPr txBox="1"/>
          <p:nvPr/>
        </p:nvSpPr>
        <p:spPr>
          <a:xfrm>
            <a:off x="9454907" y="4384713"/>
            <a:ext cx="1898893" cy="369332"/>
          </a:xfrm>
          <a:prstGeom prst="rect">
            <a:avLst/>
          </a:prstGeom>
          <a:noFill/>
        </p:spPr>
        <p:txBody>
          <a:bodyPr wrap="square" rtlCol="0">
            <a:spAutoFit/>
          </a:bodyPr>
          <a:lstStyle/>
          <a:p>
            <a:r>
              <a:rPr lang="de-DE" dirty="0">
                <a:solidFill>
                  <a:schemeClr val="bg2">
                    <a:lumMod val="50000"/>
                  </a:schemeClr>
                </a:solidFill>
              </a:rPr>
              <a:t>Gefördert durch:</a:t>
            </a:r>
          </a:p>
        </p:txBody>
      </p:sp>
      <p:pic>
        <p:nvPicPr>
          <p:cNvPr id="17" name="Grafik 16">
            <a:extLst>
              <a:ext uri="{FF2B5EF4-FFF2-40B4-BE49-F238E27FC236}">
                <a16:creationId xmlns:a16="http://schemas.microsoft.com/office/drawing/2014/main" id="{79DBF77D-6662-4938-A5B4-52166E899D40}"/>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2851088" y="5348322"/>
            <a:ext cx="1390650" cy="635000"/>
          </a:xfrm>
          <a:prstGeom prst="rect">
            <a:avLst/>
          </a:prstGeom>
        </p:spPr>
      </p:pic>
      <p:pic>
        <p:nvPicPr>
          <p:cNvPr id="18" name="Grafik 17">
            <a:extLst>
              <a:ext uri="{FF2B5EF4-FFF2-40B4-BE49-F238E27FC236}">
                <a16:creationId xmlns:a16="http://schemas.microsoft.com/office/drawing/2014/main" id="{B83AF282-508A-4D21-9F60-93B1D7EE0D77}"/>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2496479" y="3902305"/>
            <a:ext cx="3107820" cy="1082978"/>
          </a:xfrm>
          <a:prstGeom prst="rect">
            <a:avLst/>
          </a:prstGeom>
        </p:spPr>
      </p:pic>
      <p:pic>
        <p:nvPicPr>
          <p:cNvPr id="20" name="Grafik 19">
            <a:extLst>
              <a:ext uri="{FF2B5EF4-FFF2-40B4-BE49-F238E27FC236}">
                <a16:creationId xmlns:a16="http://schemas.microsoft.com/office/drawing/2014/main" id="{A93B0EC1-F43C-4EA1-B9D4-3BDAFC34000F}"/>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7668443" y="3902304"/>
            <a:ext cx="1533317" cy="964817"/>
          </a:xfrm>
          <a:prstGeom prst="rect">
            <a:avLst/>
          </a:prstGeom>
        </p:spPr>
      </p:pic>
      <p:sp>
        <p:nvSpPr>
          <p:cNvPr id="21" name="Textfeld 20">
            <a:extLst>
              <a:ext uri="{FF2B5EF4-FFF2-40B4-BE49-F238E27FC236}">
                <a16:creationId xmlns:a16="http://schemas.microsoft.com/office/drawing/2014/main" id="{E530F298-73F7-44F0-B4BD-126F6CA8A802}"/>
              </a:ext>
            </a:extLst>
          </p:cNvPr>
          <p:cNvSpPr txBox="1"/>
          <p:nvPr/>
        </p:nvSpPr>
        <p:spPr>
          <a:xfrm>
            <a:off x="426237" y="5443560"/>
            <a:ext cx="1936857" cy="584775"/>
          </a:xfrm>
          <a:prstGeom prst="rect">
            <a:avLst/>
          </a:prstGeom>
          <a:noFill/>
          <a:ln>
            <a:solidFill>
              <a:schemeClr val="accent6"/>
            </a:solidFill>
          </a:ln>
        </p:spPr>
        <p:txBody>
          <a:bodyPr wrap="square" rtlCol="0">
            <a:spAutoFit/>
          </a:bodyPr>
          <a:lstStyle/>
          <a:p>
            <a:pPr algn="ctr"/>
            <a:r>
              <a:rPr lang="de-DE" sz="1600" dirty="0"/>
              <a:t>Obstbetrieb Karin Scherzinger</a:t>
            </a:r>
          </a:p>
        </p:txBody>
      </p:sp>
    </p:spTree>
    <p:extLst>
      <p:ext uri="{BB962C8B-B14F-4D97-AF65-F5344CB8AC3E}">
        <p14:creationId xmlns:p14="http://schemas.microsoft.com/office/powerpoint/2010/main" val="39071858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Warum Blüheinsaaten?</a:t>
            </a:r>
          </a:p>
        </p:txBody>
      </p:sp>
      <p:sp>
        <p:nvSpPr>
          <p:cNvPr id="3" name="Inhaltsplatzhalter 2"/>
          <p:cNvSpPr>
            <a:spLocks noGrp="1"/>
          </p:cNvSpPr>
          <p:nvPr>
            <p:ph idx="1"/>
          </p:nvPr>
        </p:nvSpPr>
        <p:spPr>
          <a:xfrm>
            <a:off x="838200" y="1849071"/>
            <a:ext cx="10515600" cy="4351338"/>
          </a:xfrm>
        </p:spPr>
        <p:txBody>
          <a:bodyPr>
            <a:normAutofit/>
          </a:bodyPr>
          <a:lstStyle/>
          <a:p>
            <a:r>
              <a:rPr lang="de-DE" dirty="0"/>
              <a:t>Verlust der Vielfalt in der Landschaft 	Blühpflanzen im Sommer</a:t>
            </a:r>
          </a:p>
          <a:p>
            <a:r>
              <a:rPr lang="de-DE" dirty="0"/>
              <a:t>Fehlen von speziellen Pflanzen für Spezialisten unter den Insekten	Einsaaten bieten Lebensraum und Nahrung für viele Tiere</a:t>
            </a:r>
          </a:p>
          <a:p>
            <a:r>
              <a:rPr lang="de-DE" dirty="0"/>
              <a:t>Baustein zum Biotopverbund</a:t>
            </a:r>
          </a:p>
          <a:p>
            <a:r>
              <a:rPr lang="de-DE" dirty="0"/>
              <a:t>Beitrag zur funktionellen Biodiversität 	natürliche Schädlingsregulierung</a:t>
            </a:r>
          </a:p>
          <a:p>
            <a:r>
              <a:rPr lang="de-DE" dirty="0"/>
              <a:t>Verbesserung der Bodenstruktur 	Förderung des Bodenlebens</a:t>
            </a:r>
          </a:p>
          <a:p>
            <a:r>
              <a:rPr lang="de-DE" dirty="0"/>
              <a:t>Ausreichende Bestäubung 	 erhöhte Ausbeute und Qualität z.B. bei Apfel, Kirsche und Nektarine</a:t>
            </a:r>
          </a:p>
          <a:p>
            <a:endParaRPr lang="de-DE" dirty="0"/>
          </a:p>
          <a:p>
            <a:endParaRPr lang="de-DE" dirty="0">
              <a:solidFill>
                <a:schemeClr val="tx1"/>
              </a:solidFill>
              <a:ea typeface="+mj-ea"/>
              <a:cs typeface="+mj-cs"/>
            </a:endParaRPr>
          </a:p>
          <a:p>
            <a:pPr marL="0" indent="0" algn="ctr">
              <a:buNone/>
            </a:pPr>
            <a:endParaRPr lang="de-DE" dirty="0">
              <a:solidFill>
                <a:schemeClr val="tx1"/>
              </a:solidFill>
              <a:ea typeface="+mj-ea"/>
              <a:cs typeface="+mj-cs"/>
            </a:endParaRPr>
          </a:p>
          <a:p>
            <a:pPr marL="0" indent="0" algn="ctr">
              <a:buNone/>
            </a:pPr>
            <a:endParaRPr lang="de-DE" sz="3600" dirty="0">
              <a:solidFill>
                <a:schemeClr val="tx1"/>
              </a:solidFill>
            </a:endParaRPr>
          </a:p>
        </p:txBody>
      </p:sp>
      <p:sp>
        <p:nvSpPr>
          <p:cNvPr id="4" name="Pfeil: nach rechts 3">
            <a:extLst>
              <a:ext uri="{FF2B5EF4-FFF2-40B4-BE49-F238E27FC236}">
                <a16:creationId xmlns:a16="http://schemas.microsoft.com/office/drawing/2014/main" id="{A1A77B4D-8EF4-45AC-9D7A-166C7464FF03}"/>
              </a:ext>
            </a:extLst>
          </p:cNvPr>
          <p:cNvSpPr/>
          <p:nvPr/>
        </p:nvSpPr>
        <p:spPr>
          <a:xfrm>
            <a:off x="6799383" y="3942678"/>
            <a:ext cx="293077" cy="164124"/>
          </a:xfrm>
          <a:prstGeom prst="rightArrow">
            <a:avLst/>
          </a:prstGeom>
          <a:solidFill>
            <a:srgbClr val="98C2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Pfeil: nach rechts 5">
            <a:extLst>
              <a:ext uri="{FF2B5EF4-FFF2-40B4-BE49-F238E27FC236}">
                <a16:creationId xmlns:a16="http://schemas.microsoft.com/office/drawing/2014/main" id="{54474414-A202-4AB4-AE00-ACB9F41978CA}"/>
              </a:ext>
            </a:extLst>
          </p:cNvPr>
          <p:cNvSpPr/>
          <p:nvPr/>
        </p:nvSpPr>
        <p:spPr>
          <a:xfrm>
            <a:off x="5949461" y="4857079"/>
            <a:ext cx="293077" cy="164124"/>
          </a:xfrm>
          <a:prstGeom prst="rightArrow">
            <a:avLst/>
          </a:prstGeom>
          <a:solidFill>
            <a:srgbClr val="98C2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Pfeil: nach rechts 6">
            <a:extLst>
              <a:ext uri="{FF2B5EF4-FFF2-40B4-BE49-F238E27FC236}">
                <a16:creationId xmlns:a16="http://schemas.microsoft.com/office/drawing/2014/main" id="{EC1153D7-DD30-4F59-A243-EA46CE9B96C1}"/>
              </a:ext>
            </a:extLst>
          </p:cNvPr>
          <p:cNvSpPr/>
          <p:nvPr/>
        </p:nvSpPr>
        <p:spPr>
          <a:xfrm>
            <a:off x="5134708" y="5454956"/>
            <a:ext cx="293077" cy="164124"/>
          </a:xfrm>
          <a:prstGeom prst="rightArrow">
            <a:avLst/>
          </a:prstGeom>
          <a:solidFill>
            <a:srgbClr val="98C2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Pfeil: nach rechts 7">
            <a:extLst>
              <a:ext uri="{FF2B5EF4-FFF2-40B4-BE49-F238E27FC236}">
                <a16:creationId xmlns:a16="http://schemas.microsoft.com/office/drawing/2014/main" id="{C1B81EDD-EFB6-4BAD-A662-D8DD3C676C68}"/>
              </a:ext>
            </a:extLst>
          </p:cNvPr>
          <p:cNvSpPr/>
          <p:nvPr/>
        </p:nvSpPr>
        <p:spPr>
          <a:xfrm>
            <a:off x="6723184" y="2036643"/>
            <a:ext cx="293077" cy="164124"/>
          </a:xfrm>
          <a:prstGeom prst="rightArrow">
            <a:avLst/>
          </a:prstGeom>
          <a:solidFill>
            <a:srgbClr val="98C2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Pfeil: nach rechts 8">
            <a:extLst>
              <a:ext uri="{FF2B5EF4-FFF2-40B4-BE49-F238E27FC236}">
                <a16:creationId xmlns:a16="http://schemas.microsoft.com/office/drawing/2014/main" id="{16EE30C4-02F1-413D-A31D-A5573030825A}"/>
              </a:ext>
            </a:extLst>
          </p:cNvPr>
          <p:cNvSpPr/>
          <p:nvPr/>
        </p:nvSpPr>
        <p:spPr>
          <a:xfrm>
            <a:off x="1348154" y="2911049"/>
            <a:ext cx="293077" cy="164124"/>
          </a:xfrm>
          <a:prstGeom prst="rightArrow">
            <a:avLst/>
          </a:prstGeom>
          <a:solidFill>
            <a:srgbClr val="98C2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448326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Impressum</a:t>
            </a:r>
          </a:p>
        </p:txBody>
      </p:sp>
      <p:sp>
        <p:nvSpPr>
          <p:cNvPr id="16" name="Inhaltsplatzhalter 2">
            <a:extLst>
              <a:ext uri="{FF2B5EF4-FFF2-40B4-BE49-F238E27FC236}">
                <a16:creationId xmlns:a16="http://schemas.microsoft.com/office/drawing/2014/main" id="{5E3A784C-9F22-4519-8106-E159FFB935B2}"/>
              </a:ext>
            </a:extLst>
          </p:cNvPr>
          <p:cNvSpPr>
            <a:spLocks noGrp="1"/>
          </p:cNvSpPr>
          <p:nvPr>
            <p:ph idx="1"/>
          </p:nvPr>
        </p:nvSpPr>
        <p:spPr>
          <a:xfrm>
            <a:off x="969160" y="1690688"/>
            <a:ext cx="10515600" cy="4351338"/>
          </a:xfrm>
        </p:spPr>
        <p:txBody>
          <a:bodyPr>
            <a:normAutofit fontScale="92500" lnSpcReduction="10000"/>
          </a:bodyPr>
          <a:lstStyle/>
          <a:p>
            <a:pPr marL="0" indent="0">
              <a:buNone/>
            </a:pPr>
            <a:r>
              <a:rPr lang="de-DE" sz="2400" b="1" dirty="0">
                <a:solidFill>
                  <a:srgbClr val="000000"/>
                </a:solidFill>
                <a:latin typeface="Calibri" panose="020F0502020204030204" pitchFamily="34" charset="0"/>
              </a:rPr>
              <a:t>Herausgeber		</a:t>
            </a:r>
            <a:r>
              <a:rPr lang="de-DE" sz="2100" dirty="0">
                <a:solidFill>
                  <a:srgbClr val="000000"/>
                </a:solidFill>
                <a:latin typeface="Calibri" panose="020F0502020204030204" pitchFamily="34" charset="0"/>
              </a:rPr>
              <a:t>Bodensee-Stiftung, Fritz-Reichle-Ring 4, 78315 Radolfzell</a:t>
            </a:r>
            <a:endParaRPr lang="de-DE" sz="2100" dirty="0"/>
          </a:p>
          <a:p>
            <a:pPr marL="0" indent="0">
              <a:buNone/>
            </a:pPr>
            <a:r>
              <a:rPr lang="de-DE" sz="2400" b="1" dirty="0">
                <a:solidFill>
                  <a:srgbClr val="000000"/>
                </a:solidFill>
                <a:latin typeface="Calibri" panose="020F0502020204030204" pitchFamily="34" charset="0"/>
              </a:rPr>
              <a:t>Text 			</a:t>
            </a:r>
            <a:r>
              <a:rPr lang="de-DE" sz="2100" dirty="0">
                <a:solidFill>
                  <a:srgbClr val="000000"/>
                </a:solidFill>
                <a:latin typeface="Calibri" panose="020F0502020204030204" pitchFamily="34" charset="0"/>
              </a:rPr>
              <a:t>Sabine Sommer (Bodensee-Stiftung)</a:t>
            </a:r>
            <a:r>
              <a:rPr lang="de-DE" sz="2400" dirty="0">
                <a:solidFill>
                  <a:srgbClr val="000000"/>
                </a:solidFill>
                <a:latin typeface="Calibri" panose="020F0502020204030204" pitchFamily="34" charset="0"/>
              </a:rPr>
              <a:t>			</a:t>
            </a:r>
          </a:p>
          <a:p>
            <a:pPr marL="0" indent="0">
              <a:buNone/>
            </a:pPr>
            <a:r>
              <a:rPr lang="de-DE" sz="2400" b="1" dirty="0">
                <a:solidFill>
                  <a:srgbClr val="000000"/>
                </a:solidFill>
                <a:latin typeface="Calibri" panose="020F0502020204030204" pitchFamily="34" charset="0"/>
              </a:rPr>
              <a:t>Bilder</a:t>
            </a:r>
            <a:r>
              <a:rPr lang="de-DE" sz="2400" dirty="0">
                <a:solidFill>
                  <a:srgbClr val="000000"/>
                </a:solidFill>
                <a:latin typeface="Calibri" panose="020F0502020204030204" pitchFamily="34" charset="0"/>
              </a:rPr>
              <a:t>   			</a:t>
            </a:r>
            <a:r>
              <a:rPr lang="de-DE" sz="2100" dirty="0">
                <a:solidFill>
                  <a:srgbClr val="000000"/>
                </a:solidFill>
                <a:latin typeface="Calibri" panose="020F0502020204030204" pitchFamily="34" charset="0"/>
              </a:rPr>
              <a:t>siehe Quellenangaben an den Bildern und im Notizbereich</a:t>
            </a:r>
            <a:endParaRPr lang="de-DE" sz="2100" dirty="0"/>
          </a:p>
          <a:p>
            <a:pPr marL="0" indent="0">
              <a:buNone/>
            </a:pPr>
            <a:endParaRPr lang="de-DE" sz="2200" b="1" dirty="0">
              <a:solidFill>
                <a:srgbClr val="000000"/>
              </a:solidFill>
              <a:latin typeface="Calibri" panose="020F0502020204030204" pitchFamily="34" charset="0"/>
            </a:endParaRPr>
          </a:p>
          <a:p>
            <a:pPr marL="0" indent="0">
              <a:buNone/>
            </a:pPr>
            <a:r>
              <a:rPr lang="de-DE" sz="2400" b="1" dirty="0">
                <a:solidFill>
                  <a:srgbClr val="000000"/>
                </a:solidFill>
                <a:latin typeface="Calibri" panose="020F0502020204030204" pitchFamily="34" charset="0"/>
              </a:rPr>
              <a:t>Nutzungsrechte/Haftungsausschluss</a:t>
            </a:r>
            <a:endParaRPr lang="de-DE" sz="2400" dirty="0"/>
          </a:p>
          <a:p>
            <a:pPr marL="0" indent="0">
              <a:buNone/>
            </a:pPr>
            <a:r>
              <a:rPr lang="de-DE" sz="2000" dirty="0">
                <a:solidFill>
                  <a:srgbClr val="000000"/>
                </a:solidFill>
                <a:latin typeface="Calibri" panose="020F0502020204030204" pitchFamily="34" charset="0"/>
              </a:rPr>
              <a:t>Die Nutzungsrechte der PPT-, PDF- und Word-Dokumente liegen bei den Projektpartnern des Projekts Obstbau-Modellanlagen zur Förderung der biologischen Vielfalt, der Bodensee-Stiftung, der Flächenagentur Baden-Württemberg sowie dem Kompetenzzentrum Obstbau Bodensee (KOB), dem Landwirtschaftlichen Technologiezentrum Augustenberg (LTZ) und der Staatlichen Lehr- und Versuchsanstalt für Obst- und Weinbau, Weinsberg (LVWO). Das Nutzen, Kopieren sowie Bearbeiten (auch in Teilen) der Inhalte (Text und Grafik) dieser Dateien für die eigene Unterrichtsplanung/Beratungstätigkeit ist unter Wahrung der Urheberrechte erlaubt. Quellenangaben sind entsprechend zu übernehmen. Für die von Dritten bearbeiteten Inhalte übernehmen die oben genannten Projektpartner keine Haftung.</a:t>
            </a:r>
            <a:endParaRPr lang="de-DE" sz="2000" dirty="0"/>
          </a:p>
          <a:p>
            <a:pPr marL="0" indent="0">
              <a:buNone/>
            </a:pPr>
            <a:endParaRPr lang="de-DE" sz="2400" dirty="0"/>
          </a:p>
        </p:txBody>
      </p:sp>
    </p:spTree>
    <p:extLst>
      <p:ext uri="{BB962C8B-B14F-4D97-AF65-F5344CB8AC3E}">
        <p14:creationId xmlns:p14="http://schemas.microsoft.com/office/powerpoint/2010/main" val="36214014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Voraussetzung für hohen Biodiversitätswert</a:t>
            </a:r>
          </a:p>
        </p:txBody>
      </p:sp>
      <p:sp>
        <p:nvSpPr>
          <p:cNvPr id="3" name="Inhaltsplatzhalter 2"/>
          <p:cNvSpPr>
            <a:spLocks noGrp="1"/>
          </p:cNvSpPr>
          <p:nvPr>
            <p:ph idx="1"/>
          </p:nvPr>
        </p:nvSpPr>
        <p:spPr>
          <a:xfrm>
            <a:off x="838200" y="1849071"/>
            <a:ext cx="10515600" cy="4351338"/>
          </a:xfrm>
        </p:spPr>
        <p:txBody>
          <a:bodyPr>
            <a:normAutofit/>
          </a:bodyPr>
          <a:lstStyle/>
          <a:p>
            <a:r>
              <a:rPr lang="de-DE" dirty="0"/>
              <a:t>Regionales, standortangepasstes Saatgut – </a:t>
            </a:r>
            <a:br>
              <a:rPr lang="de-DE" dirty="0"/>
            </a:br>
            <a:r>
              <a:rPr lang="de-DE" dirty="0"/>
              <a:t>vorwiegend Wildblumen/-kräuter (wenig Kulturarten)</a:t>
            </a:r>
          </a:p>
          <a:p>
            <a:r>
              <a:rPr lang="de-DE" dirty="0"/>
              <a:t>Mischung auch an Nutzungsintensität ausrichten</a:t>
            </a:r>
          </a:p>
          <a:p>
            <a:r>
              <a:rPr lang="de-DE" dirty="0"/>
              <a:t>Sorgfältige Bodenvorbereitung und Aussaat </a:t>
            </a:r>
          </a:p>
          <a:p>
            <a:r>
              <a:rPr lang="de-DE" dirty="0"/>
              <a:t>Angepasstes Pflegemanagement</a:t>
            </a:r>
          </a:p>
          <a:p>
            <a:r>
              <a:rPr lang="de-DE" dirty="0" err="1"/>
              <a:t>Mehrjährigkeit</a:t>
            </a:r>
            <a:r>
              <a:rPr lang="de-DE" dirty="0"/>
              <a:t> vor </a:t>
            </a:r>
            <a:r>
              <a:rPr lang="de-DE" dirty="0" err="1"/>
              <a:t>Einjährigkeit</a:t>
            </a:r>
            <a:r>
              <a:rPr lang="de-DE" dirty="0"/>
              <a:t> </a:t>
            </a:r>
          </a:p>
          <a:p>
            <a:endParaRPr lang="de-DE" dirty="0"/>
          </a:p>
          <a:p>
            <a:endParaRPr lang="de-DE" dirty="0"/>
          </a:p>
          <a:p>
            <a:pPr marL="0" indent="0" algn="ctr">
              <a:buNone/>
            </a:pPr>
            <a:endParaRPr lang="de-DE" sz="3600" dirty="0">
              <a:solidFill>
                <a:schemeClr val="tx1"/>
              </a:solidFill>
            </a:endParaRPr>
          </a:p>
        </p:txBody>
      </p:sp>
      <p:sp>
        <p:nvSpPr>
          <p:cNvPr id="6" name="Textfeld 5">
            <a:extLst>
              <a:ext uri="{FF2B5EF4-FFF2-40B4-BE49-F238E27FC236}">
                <a16:creationId xmlns:a16="http://schemas.microsoft.com/office/drawing/2014/main" id="{26E9B206-93E4-4520-94B5-B38B71E9ABAD}"/>
              </a:ext>
            </a:extLst>
          </p:cNvPr>
          <p:cNvSpPr txBox="1"/>
          <p:nvPr/>
        </p:nvSpPr>
        <p:spPr>
          <a:xfrm>
            <a:off x="8806308" y="5915353"/>
            <a:ext cx="184731" cy="261610"/>
          </a:xfrm>
          <a:prstGeom prst="rect">
            <a:avLst/>
          </a:prstGeom>
          <a:noFill/>
        </p:spPr>
        <p:txBody>
          <a:bodyPr wrap="none" rtlCol="0">
            <a:spAutoFit/>
          </a:bodyPr>
          <a:lstStyle/>
          <a:p>
            <a:endParaRPr lang="de-DE" sz="1100" dirty="0"/>
          </a:p>
        </p:txBody>
      </p:sp>
      <p:pic>
        <p:nvPicPr>
          <p:cNvPr id="4" name="Grafik 3">
            <a:extLst>
              <a:ext uri="{FF2B5EF4-FFF2-40B4-BE49-F238E27FC236}">
                <a16:creationId xmlns:a16="http://schemas.microsoft.com/office/drawing/2014/main" id="{68B31BDD-B7D0-4405-AFB6-BB170D4D5A22}"/>
              </a:ext>
            </a:extLst>
          </p:cNvPr>
          <p:cNvPicPr>
            <a:picLocks noChangeAspect="1"/>
          </p:cNvPicPr>
          <p:nvPr/>
        </p:nvPicPr>
        <p:blipFill rotWithShape="1">
          <a:blip r:embed="rId3"/>
          <a:srcRect l="52851" t="16582" r="35288" b="13745"/>
          <a:stretch/>
        </p:blipFill>
        <p:spPr>
          <a:xfrm>
            <a:off x="9343869" y="1398748"/>
            <a:ext cx="1446084" cy="4778215"/>
          </a:xfrm>
          <a:prstGeom prst="rect">
            <a:avLst/>
          </a:prstGeom>
        </p:spPr>
      </p:pic>
      <p:sp>
        <p:nvSpPr>
          <p:cNvPr id="7" name="Textfeld 6">
            <a:extLst>
              <a:ext uri="{FF2B5EF4-FFF2-40B4-BE49-F238E27FC236}">
                <a16:creationId xmlns:a16="http://schemas.microsoft.com/office/drawing/2014/main" id="{106647A2-F062-4E02-A06F-830F081669CD}"/>
              </a:ext>
            </a:extLst>
          </p:cNvPr>
          <p:cNvSpPr txBox="1"/>
          <p:nvPr/>
        </p:nvSpPr>
        <p:spPr>
          <a:xfrm>
            <a:off x="9343869" y="6097182"/>
            <a:ext cx="1930337" cy="261610"/>
          </a:xfrm>
          <a:prstGeom prst="rect">
            <a:avLst/>
          </a:prstGeom>
          <a:noFill/>
        </p:spPr>
        <p:txBody>
          <a:bodyPr wrap="none" rtlCol="0">
            <a:spAutoFit/>
          </a:bodyPr>
          <a:lstStyle/>
          <a:p>
            <a:r>
              <a:rPr lang="de-DE" sz="1100" dirty="0"/>
              <a:t>Notiz aus der BBZ </a:t>
            </a:r>
            <a:r>
              <a:rPr lang="de-DE" sz="1100" dirty="0" err="1"/>
              <a:t>Nr</a:t>
            </a:r>
            <a:r>
              <a:rPr lang="de-DE" sz="1100" dirty="0"/>
              <a:t>, 42, 2022</a:t>
            </a:r>
          </a:p>
        </p:txBody>
      </p:sp>
    </p:spTree>
    <p:extLst>
      <p:ext uri="{BB962C8B-B14F-4D97-AF65-F5344CB8AC3E}">
        <p14:creationId xmlns:p14="http://schemas.microsoft.com/office/powerpoint/2010/main" val="14221012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a:t>Bsp</a:t>
            </a:r>
            <a:r>
              <a:rPr lang="de-DE" dirty="0"/>
              <a:t>: Artenzusammensetzung und Blühdauer eines Blühstreifens</a:t>
            </a:r>
          </a:p>
        </p:txBody>
      </p:sp>
      <p:sp>
        <p:nvSpPr>
          <p:cNvPr id="3" name="Inhaltsplatzhalter 2"/>
          <p:cNvSpPr>
            <a:spLocks noGrp="1"/>
          </p:cNvSpPr>
          <p:nvPr>
            <p:ph idx="1"/>
          </p:nvPr>
        </p:nvSpPr>
        <p:spPr>
          <a:xfrm>
            <a:off x="838200" y="1849071"/>
            <a:ext cx="10515600" cy="4351338"/>
          </a:xfrm>
        </p:spPr>
        <p:txBody>
          <a:bodyPr>
            <a:normAutofit/>
          </a:bodyPr>
          <a:lstStyle/>
          <a:p>
            <a:endParaRPr lang="de-DE" dirty="0"/>
          </a:p>
          <a:p>
            <a:endParaRPr lang="de-DE" dirty="0"/>
          </a:p>
          <a:p>
            <a:pPr marL="0" indent="0" algn="ctr">
              <a:buNone/>
            </a:pPr>
            <a:endParaRPr lang="de-DE" sz="3600" dirty="0">
              <a:solidFill>
                <a:schemeClr val="tx1"/>
              </a:solidFill>
            </a:endParaRPr>
          </a:p>
        </p:txBody>
      </p:sp>
      <p:sp>
        <p:nvSpPr>
          <p:cNvPr id="6" name="Textfeld 5">
            <a:extLst>
              <a:ext uri="{FF2B5EF4-FFF2-40B4-BE49-F238E27FC236}">
                <a16:creationId xmlns:a16="http://schemas.microsoft.com/office/drawing/2014/main" id="{26E9B206-93E4-4520-94B5-B38B71E9ABAD}"/>
              </a:ext>
            </a:extLst>
          </p:cNvPr>
          <p:cNvSpPr txBox="1"/>
          <p:nvPr/>
        </p:nvSpPr>
        <p:spPr>
          <a:xfrm>
            <a:off x="8806308" y="5915353"/>
            <a:ext cx="184731" cy="261610"/>
          </a:xfrm>
          <a:prstGeom prst="rect">
            <a:avLst/>
          </a:prstGeom>
          <a:noFill/>
        </p:spPr>
        <p:txBody>
          <a:bodyPr wrap="none" rtlCol="0">
            <a:spAutoFit/>
          </a:bodyPr>
          <a:lstStyle/>
          <a:p>
            <a:endParaRPr lang="de-DE" sz="1100" dirty="0"/>
          </a:p>
        </p:txBody>
      </p:sp>
      <p:pic>
        <p:nvPicPr>
          <p:cNvPr id="5" name="Grafik 4">
            <a:extLst>
              <a:ext uri="{FF2B5EF4-FFF2-40B4-BE49-F238E27FC236}">
                <a16:creationId xmlns:a16="http://schemas.microsoft.com/office/drawing/2014/main" id="{1BE452AB-33A6-4BA9-8E4A-7D2969E8ED5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369807" y="1592430"/>
            <a:ext cx="7452386" cy="5097432"/>
          </a:xfrm>
          <a:prstGeom prst="rect">
            <a:avLst/>
          </a:prstGeom>
        </p:spPr>
      </p:pic>
    </p:spTree>
    <p:extLst>
      <p:ext uri="{BB962C8B-B14F-4D97-AF65-F5344CB8AC3E}">
        <p14:creationId xmlns:p14="http://schemas.microsoft.com/office/powerpoint/2010/main" val="33588298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Unterschiedliche Blüten – unterschiedliche Insekten</a:t>
            </a:r>
          </a:p>
        </p:txBody>
      </p:sp>
      <p:sp>
        <p:nvSpPr>
          <p:cNvPr id="3" name="Inhaltsplatzhalter 2"/>
          <p:cNvSpPr>
            <a:spLocks noGrp="1"/>
          </p:cNvSpPr>
          <p:nvPr>
            <p:ph idx="1"/>
          </p:nvPr>
        </p:nvSpPr>
        <p:spPr>
          <a:xfrm>
            <a:off x="838200" y="1849071"/>
            <a:ext cx="10515600" cy="4351338"/>
          </a:xfrm>
        </p:spPr>
        <p:txBody>
          <a:bodyPr>
            <a:normAutofit lnSpcReduction="10000"/>
          </a:bodyPr>
          <a:lstStyle/>
          <a:p>
            <a:pPr marL="0" indent="0">
              <a:buNone/>
            </a:pPr>
            <a:r>
              <a:rPr lang="de-DE" dirty="0"/>
              <a:t>Erste Beobachtungen auf der Modellanlage in Heuchlingen (nicht statistisch abgesichert)</a:t>
            </a:r>
          </a:p>
          <a:p>
            <a:pPr marL="0" indent="0">
              <a:buNone/>
            </a:pPr>
            <a:r>
              <a:rPr lang="de-DE" dirty="0"/>
              <a:t>3 verschieden Blühmischungen:</a:t>
            </a:r>
          </a:p>
          <a:p>
            <a:pPr lvl="1">
              <a:buFont typeface="Courier New" panose="02070309020205020404" pitchFamily="49" charset="0"/>
              <a:buChar char="o"/>
            </a:pPr>
            <a:r>
              <a:rPr lang="de-DE" dirty="0" err="1"/>
              <a:t>Veitshöchheimer</a:t>
            </a:r>
            <a:r>
              <a:rPr lang="de-DE" dirty="0"/>
              <a:t> Blühmischung</a:t>
            </a:r>
          </a:p>
          <a:p>
            <a:pPr lvl="1">
              <a:buFont typeface="Courier New" panose="02070309020205020404" pitchFamily="49" charset="0"/>
              <a:buChar char="o"/>
            </a:pPr>
            <a:r>
              <a:rPr lang="de-DE" dirty="0"/>
              <a:t>Wolff-Mischung</a:t>
            </a:r>
          </a:p>
          <a:p>
            <a:pPr lvl="1">
              <a:buFont typeface="Courier New" panose="02070309020205020404" pitchFamily="49" charset="0"/>
              <a:buChar char="o"/>
            </a:pPr>
            <a:r>
              <a:rPr lang="de-DE" dirty="0"/>
              <a:t>Rummel-Mischung</a:t>
            </a:r>
          </a:p>
          <a:p>
            <a:pPr marL="0" indent="0">
              <a:buNone/>
            </a:pPr>
            <a:endParaRPr lang="de-DE" dirty="0"/>
          </a:p>
          <a:p>
            <a:pPr marL="0" indent="0">
              <a:buNone/>
            </a:pPr>
            <a:endParaRPr lang="de-DE" dirty="0"/>
          </a:p>
          <a:p>
            <a:pPr marL="0" indent="0">
              <a:buNone/>
            </a:pPr>
            <a:r>
              <a:rPr lang="de-DE" dirty="0"/>
              <a:t>	Schlupfwespen z.B. profitieren von höheren Kleeanteilen (z.B. 	Wolff- und Rummel-Mischung</a:t>
            </a:r>
          </a:p>
          <a:p>
            <a:endParaRPr lang="de-DE" dirty="0"/>
          </a:p>
          <a:p>
            <a:endParaRPr lang="de-DE" dirty="0"/>
          </a:p>
          <a:p>
            <a:pPr marL="0" indent="0" algn="ctr">
              <a:buNone/>
            </a:pPr>
            <a:endParaRPr lang="de-DE" sz="3600" dirty="0">
              <a:solidFill>
                <a:schemeClr val="tx1"/>
              </a:solidFill>
            </a:endParaRPr>
          </a:p>
        </p:txBody>
      </p:sp>
      <p:sp>
        <p:nvSpPr>
          <p:cNvPr id="6" name="Textfeld 5">
            <a:extLst>
              <a:ext uri="{FF2B5EF4-FFF2-40B4-BE49-F238E27FC236}">
                <a16:creationId xmlns:a16="http://schemas.microsoft.com/office/drawing/2014/main" id="{26E9B206-93E4-4520-94B5-B38B71E9ABAD}"/>
              </a:ext>
            </a:extLst>
          </p:cNvPr>
          <p:cNvSpPr txBox="1"/>
          <p:nvPr/>
        </p:nvSpPr>
        <p:spPr>
          <a:xfrm>
            <a:off x="8806308" y="5915353"/>
            <a:ext cx="184731" cy="261610"/>
          </a:xfrm>
          <a:prstGeom prst="rect">
            <a:avLst/>
          </a:prstGeom>
          <a:noFill/>
        </p:spPr>
        <p:txBody>
          <a:bodyPr wrap="none" rtlCol="0">
            <a:spAutoFit/>
          </a:bodyPr>
          <a:lstStyle/>
          <a:p>
            <a:endParaRPr lang="de-DE" sz="1100" dirty="0"/>
          </a:p>
        </p:txBody>
      </p:sp>
      <p:sp>
        <p:nvSpPr>
          <p:cNvPr id="4" name="Pfeil: nach rechts 3">
            <a:extLst>
              <a:ext uri="{FF2B5EF4-FFF2-40B4-BE49-F238E27FC236}">
                <a16:creationId xmlns:a16="http://schemas.microsoft.com/office/drawing/2014/main" id="{84F606DD-1B85-4B06-B5E7-62A711814CD5}"/>
              </a:ext>
            </a:extLst>
          </p:cNvPr>
          <p:cNvSpPr/>
          <p:nvPr/>
        </p:nvSpPr>
        <p:spPr>
          <a:xfrm>
            <a:off x="955430" y="5262856"/>
            <a:ext cx="647700" cy="446532"/>
          </a:xfrm>
          <a:prstGeom prst="rightArrow">
            <a:avLst/>
          </a:prstGeom>
          <a:solidFill>
            <a:srgbClr val="98C2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Textfeld 6">
            <a:extLst>
              <a:ext uri="{FF2B5EF4-FFF2-40B4-BE49-F238E27FC236}">
                <a16:creationId xmlns:a16="http://schemas.microsoft.com/office/drawing/2014/main" id="{000D6493-BFBA-4EE2-83D0-4015965348B2}"/>
              </a:ext>
            </a:extLst>
          </p:cNvPr>
          <p:cNvSpPr txBox="1"/>
          <p:nvPr/>
        </p:nvSpPr>
        <p:spPr>
          <a:xfrm>
            <a:off x="9872304" y="4856049"/>
            <a:ext cx="1481496" cy="261610"/>
          </a:xfrm>
          <a:prstGeom prst="rect">
            <a:avLst/>
          </a:prstGeom>
          <a:noFill/>
        </p:spPr>
        <p:txBody>
          <a:bodyPr wrap="none" rtlCol="0">
            <a:spAutoFit/>
          </a:bodyPr>
          <a:lstStyle/>
          <a:p>
            <a:r>
              <a:rPr lang="de-DE" sz="1100" dirty="0"/>
              <a:t>Schlupfwespe, </a:t>
            </a:r>
            <a:r>
              <a:rPr lang="de-DE" sz="1100" dirty="0" err="1"/>
              <a:t>pixabay</a:t>
            </a:r>
            <a:endParaRPr lang="de-DE" sz="1100" dirty="0"/>
          </a:p>
        </p:txBody>
      </p:sp>
      <p:pic>
        <p:nvPicPr>
          <p:cNvPr id="9" name="Grafik 8">
            <a:extLst>
              <a:ext uri="{FF2B5EF4-FFF2-40B4-BE49-F238E27FC236}">
                <a16:creationId xmlns:a16="http://schemas.microsoft.com/office/drawing/2014/main" id="{776A9985-4174-40D9-A8B7-773EAA28013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7390917" y="2417034"/>
            <a:ext cx="3962883" cy="2402498"/>
          </a:xfrm>
          <a:prstGeom prst="rect">
            <a:avLst/>
          </a:prstGeom>
        </p:spPr>
      </p:pic>
    </p:spTree>
    <p:extLst>
      <p:ext uri="{BB962C8B-B14F-4D97-AF65-F5344CB8AC3E}">
        <p14:creationId xmlns:p14="http://schemas.microsoft.com/office/powerpoint/2010/main" val="9456168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Profiteure von Blühmischungen sind auch Nützlinge</a:t>
            </a:r>
          </a:p>
        </p:txBody>
      </p:sp>
      <p:sp>
        <p:nvSpPr>
          <p:cNvPr id="3" name="Inhaltsplatzhalter 2"/>
          <p:cNvSpPr>
            <a:spLocks noGrp="1"/>
          </p:cNvSpPr>
          <p:nvPr>
            <p:ph idx="1"/>
          </p:nvPr>
        </p:nvSpPr>
        <p:spPr>
          <a:xfrm>
            <a:off x="838200" y="1849071"/>
            <a:ext cx="10515600" cy="4739298"/>
          </a:xfrm>
        </p:spPr>
        <p:txBody>
          <a:bodyPr>
            <a:normAutofit fontScale="85000" lnSpcReduction="20000"/>
          </a:bodyPr>
          <a:lstStyle/>
          <a:p>
            <a:r>
              <a:rPr lang="de-DE" sz="4000" dirty="0"/>
              <a:t>Florfliegen</a:t>
            </a:r>
          </a:p>
          <a:p>
            <a:r>
              <a:rPr lang="de-DE" sz="4000" dirty="0"/>
              <a:t>Marienkäfer</a:t>
            </a:r>
          </a:p>
          <a:p>
            <a:r>
              <a:rPr lang="de-DE" sz="4000" dirty="0"/>
              <a:t>Schwebfliegen</a:t>
            </a:r>
          </a:p>
          <a:p>
            <a:r>
              <a:rPr lang="de-DE" sz="4000" dirty="0" err="1"/>
              <a:t>Parasitoide</a:t>
            </a:r>
            <a:r>
              <a:rPr lang="de-DE" sz="4000" dirty="0"/>
              <a:t> Wespen und Fliegen</a:t>
            </a:r>
          </a:p>
          <a:p>
            <a:r>
              <a:rPr lang="de-DE" sz="4000" dirty="0"/>
              <a:t>Spinnen</a:t>
            </a:r>
          </a:p>
          <a:p>
            <a:r>
              <a:rPr lang="de-DE" sz="4000" dirty="0"/>
              <a:t>Raubwanzen</a:t>
            </a:r>
          </a:p>
          <a:p>
            <a:r>
              <a:rPr lang="de-DE" sz="4000" dirty="0"/>
              <a:t>Lauf- und </a:t>
            </a:r>
            <a:r>
              <a:rPr lang="de-DE" sz="4000" dirty="0" err="1"/>
              <a:t>Kurflüglerkäfer</a:t>
            </a:r>
            <a:endParaRPr lang="de-DE" sz="4000" dirty="0"/>
          </a:p>
          <a:p>
            <a:r>
              <a:rPr lang="de-DE" sz="4000" dirty="0"/>
              <a:t>Ohrwürmer </a:t>
            </a:r>
          </a:p>
          <a:p>
            <a:r>
              <a:rPr lang="de-DE" sz="4000" dirty="0"/>
              <a:t>Raubmilben</a:t>
            </a:r>
            <a:r>
              <a:rPr lang="de-DE" dirty="0"/>
              <a:t>	</a:t>
            </a:r>
          </a:p>
          <a:p>
            <a:pPr lvl="2"/>
            <a:endParaRPr lang="de-DE" dirty="0"/>
          </a:p>
          <a:p>
            <a:pPr marL="914400" lvl="2" indent="0">
              <a:buNone/>
            </a:pPr>
            <a:endParaRPr lang="de-DE" dirty="0"/>
          </a:p>
          <a:p>
            <a:pPr marL="0" indent="0" algn="ctr">
              <a:buNone/>
            </a:pPr>
            <a:endParaRPr lang="de-DE" sz="3600" dirty="0">
              <a:solidFill>
                <a:schemeClr val="tx1"/>
              </a:solidFill>
            </a:endParaRPr>
          </a:p>
        </p:txBody>
      </p:sp>
      <p:sp>
        <p:nvSpPr>
          <p:cNvPr id="6" name="Textfeld 5">
            <a:extLst>
              <a:ext uri="{FF2B5EF4-FFF2-40B4-BE49-F238E27FC236}">
                <a16:creationId xmlns:a16="http://schemas.microsoft.com/office/drawing/2014/main" id="{26E9B206-93E4-4520-94B5-B38B71E9ABAD}"/>
              </a:ext>
            </a:extLst>
          </p:cNvPr>
          <p:cNvSpPr txBox="1"/>
          <p:nvPr/>
        </p:nvSpPr>
        <p:spPr>
          <a:xfrm>
            <a:off x="8806308" y="5915353"/>
            <a:ext cx="184731" cy="261610"/>
          </a:xfrm>
          <a:prstGeom prst="rect">
            <a:avLst/>
          </a:prstGeom>
          <a:noFill/>
        </p:spPr>
        <p:txBody>
          <a:bodyPr wrap="none" rtlCol="0">
            <a:spAutoFit/>
          </a:bodyPr>
          <a:lstStyle/>
          <a:p>
            <a:endParaRPr lang="de-DE" sz="1100" dirty="0"/>
          </a:p>
        </p:txBody>
      </p:sp>
      <p:sp>
        <p:nvSpPr>
          <p:cNvPr id="7" name="Textfeld 6">
            <a:extLst>
              <a:ext uri="{FF2B5EF4-FFF2-40B4-BE49-F238E27FC236}">
                <a16:creationId xmlns:a16="http://schemas.microsoft.com/office/drawing/2014/main" id="{57457CE8-FA22-42FB-ACCC-2C7A83D1717A}"/>
              </a:ext>
            </a:extLst>
          </p:cNvPr>
          <p:cNvSpPr txBox="1"/>
          <p:nvPr/>
        </p:nvSpPr>
        <p:spPr>
          <a:xfrm>
            <a:off x="10522469" y="5463971"/>
            <a:ext cx="1225015" cy="261610"/>
          </a:xfrm>
          <a:prstGeom prst="rect">
            <a:avLst/>
          </a:prstGeom>
          <a:noFill/>
        </p:spPr>
        <p:txBody>
          <a:bodyPr wrap="none" rtlCol="0">
            <a:spAutoFit/>
          </a:bodyPr>
          <a:lstStyle/>
          <a:p>
            <a:r>
              <a:rPr lang="de-DE" sz="1100" dirty="0"/>
              <a:t>Florfliege, </a:t>
            </a:r>
            <a:r>
              <a:rPr lang="de-DE" sz="1100" dirty="0" err="1"/>
              <a:t>pixabay</a:t>
            </a:r>
            <a:endParaRPr lang="de-DE" sz="1100" dirty="0"/>
          </a:p>
        </p:txBody>
      </p:sp>
      <p:pic>
        <p:nvPicPr>
          <p:cNvPr id="5" name="Grafik 4">
            <a:extLst>
              <a:ext uri="{FF2B5EF4-FFF2-40B4-BE49-F238E27FC236}">
                <a16:creationId xmlns:a16="http://schemas.microsoft.com/office/drawing/2014/main" id="{DF37EC81-03D9-4405-A4DF-2EC91CEB1C0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13552" y="2721034"/>
            <a:ext cx="4073039" cy="2715359"/>
          </a:xfrm>
          <a:prstGeom prst="rect">
            <a:avLst/>
          </a:prstGeom>
        </p:spPr>
      </p:pic>
    </p:spTree>
    <p:extLst>
      <p:ext uri="{BB962C8B-B14F-4D97-AF65-F5344CB8AC3E}">
        <p14:creationId xmlns:p14="http://schemas.microsoft.com/office/powerpoint/2010/main" val="26537727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Generalisten unter den Nützlingen…</a:t>
            </a:r>
          </a:p>
        </p:txBody>
      </p:sp>
      <p:sp>
        <p:nvSpPr>
          <p:cNvPr id="3" name="Inhaltsplatzhalter 2"/>
          <p:cNvSpPr>
            <a:spLocks noGrp="1"/>
          </p:cNvSpPr>
          <p:nvPr>
            <p:ph idx="1"/>
          </p:nvPr>
        </p:nvSpPr>
        <p:spPr>
          <a:xfrm>
            <a:off x="838200" y="1849071"/>
            <a:ext cx="10515600" cy="4351338"/>
          </a:xfrm>
        </p:spPr>
        <p:txBody>
          <a:bodyPr>
            <a:normAutofit/>
          </a:bodyPr>
          <a:lstStyle/>
          <a:p>
            <a:pPr marL="0" indent="0">
              <a:buNone/>
            </a:pPr>
            <a:r>
              <a:rPr lang="de-DE" dirty="0"/>
              <a:t>…wie Spinnen, Laufkäfer, Raubwanzen, Florfliegen und Ohrwürmer:</a:t>
            </a:r>
          </a:p>
          <a:p>
            <a:r>
              <a:rPr lang="de-DE" dirty="0"/>
              <a:t>bleiben weiter im Bestand, auch wenn keine Obstbaumschädlinge (mehr) vorhanden sind</a:t>
            </a:r>
          </a:p>
          <a:p>
            <a:r>
              <a:rPr lang="de-DE" dirty="0"/>
              <a:t>ernähren sich auch von frühen Entwicklungsstadien von Schädlingen</a:t>
            </a:r>
          </a:p>
          <a:p>
            <a:pPr marL="0" indent="0">
              <a:buNone/>
            </a:pPr>
            <a:endParaRPr lang="de-DE" dirty="0"/>
          </a:p>
          <a:p>
            <a:pPr marL="0" indent="0">
              <a:buNone/>
            </a:pPr>
            <a:r>
              <a:rPr lang="de-DE" dirty="0"/>
              <a:t>	Wichtig dafür: ausreichend große und vielfältige 	</a:t>
            </a:r>
            <a:r>
              <a:rPr lang="de-DE" dirty="0" err="1"/>
              <a:t>Populationenvon</a:t>
            </a:r>
            <a:r>
              <a:rPr lang="de-DE" dirty="0"/>
              <a:t> Prädatoren durch vielseitiges Blüh- und 	Lebensraumangebot wie 	z.B. Blühmischungen und Hecken.</a:t>
            </a:r>
          </a:p>
        </p:txBody>
      </p:sp>
      <p:sp>
        <p:nvSpPr>
          <p:cNvPr id="6" name="Textfeld 5">
            <a:extLst>
              <a:ext uri="{FF2B5EF4-FFF2-40B4-BE49-F238E27FC236}">
                <a16:creationId xmlns:a16="http://schemas.microsoft.com/office/drawing/2014/main" id="{26E9B206-93E4-4520-94B5-B38B71E9ABAD}"/>
              </a:ext>
            </a:extLst>
          </p:cNvPr>
          <p:cNvSpPr txBox="1"/>
          <p:nvPr/>
        </p:nvSpPr>
        <p:spPr>
          <a:xfrm>
            <a:off x="8806308" y="5915353"/>
            <a:ext cx="184731" cy="261610"/>
          </a:xfrm>
          <a:prstGeom prst="rect">
            <a:avLst/>
          </a:prstGeom>
          <a:noFill/>
        </p:spPr>
        <p:txBody>
          <a:bodyPr wrap="none" rtlCol="0">
            <a:spAutoFit/>
          </a:bodyPr>
          <a:lstStyle/>
          <a:p>
            <a:endParaRPr lang="de-DE" sz="1100" dirty="0"/>
          </a:p>
        </p:txBody>
      </p:sp>
      <p:sp>
        <p:nvSpPr>
          <p:cNvPr id="4" name="Pfeil: nach rechts 3">
            <a:extLst>
              <a:ext uri="{FF2B5EF4-FFF2-40B4-BE49-F238E27FC236}">
                <a16:creationId xmlns:a16="http://schemas.microsoft.com/office/drawing/2014/main" id="{84F606DD-1B85-4B06-B5E7-62A711814CD5}"/>
              </a:ext>
            </a:extLst>
          </p:cNvPr>
          <p:cNvSpPr/>
          <p:nvPr/>
        </p:nvSpPr>
        <p:spPr>
          <a:xfrm>
            <a:off x="838200" y="4636478"/>
            <a:ext cx="647700" cy="446532"/>
          </a:xfrm>
          <a:prstGeom prst="rightArrow">
            <a:avLst/>
          </a:prstGeom>
          <a:solidFill>
            <a:srgbClr val="98C2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886091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Wie – wo – was?</a:t>
            </a:r>
          </a:p>
        </p:txBody>
      </p:sp>
      <p:sp>
        <p:nvSpPr>
          <p:cNvPr id="3" name="Inhaltsplatzhalter 2"/>
          <p:cNvSpPr>
            <a:spLocks noGrp="1"/>
          </p:cNvSpPr>
          <p:nvPr>
            <p:ph idx="1"/>
          </p:nvPr>
        </p:nvSpPr>
        <p:spPr>
          <a:xfrm>
            <a:off x="838200" y="1849071"/>
            <a:ext cx="10515600" cy="4351338"/>
          </a:xfrm>
        </p:spPr>
        <p:txBody>
          <a:bodyPr>
            <a:normAutofit/>
          </a:bodyPr>
          <a:lstStyle/>
          <a:p>
            <a:pPr marL="0" indent="0" algn="ctr">
              <a:buNone/>
            </a:pPr>
            <a:r>
              <a:rPr lang="de-DE" dirty="0"/>
              <a:t>Welche Arten von Blüheinsaaten kennen Sie?</a:t>
            </a:r>
          </a:p>
          <a:p>
            <a:endParaRPr lang="de-DE" dirty="0">
              <a:solidFill>
                <a:schemeClr val="tx1"/>
              </a:solidFill>
              <a:ea typeface="+mj-ea"/>
              <a:cs typeface="+mj-cs"/>
            </a:endParaRPr>
          </a:p>
          <a:p>
            <a:pPr marL="0" indent="0" algn="ctr">
              <a:buNone/>
            </a:pPr>
            <a:endParaRPr lang="de-DE" dirty="0">
              <a:solidFill>
                <a:schemeClr val="tx1"/>
              </a:solidFill>
              <a:ea typeface="+mj-ea"/>
              <a:cs typeface="+mj-cs"/>
            </a:endParaRPr>
          </a:p>
          <a:p>
            <a:pPr marL="0" indent="0" algn="ctr">
              <a:buNone/>
            </a:pPr>
            <a:endParaRPr lang="de-DE" sz="3600" dirty="0">
              <a:solidFill>
                <a:schemeClr val="tx1"/>
              </a:solidFill>
            </a:endParaRPr>
          </a:p>
        </p:txBody>
      </p:sp>
      <p:pic>
        <p:nvPicPr>
          <p:cNvPr id="5" name="Grafik 4">
            <a:extLst>
              <a:ext uri="{FF2B5EF4-FFF2-40B4-BE49-F238E27FC236}">
                <a16:creationId xmlns:a16="http://schemas.microsoft.com/office/drawing/2014/main" id="{84B0FB61-B05F-4DA2-A2D2-2CE0A828C5AE}"/>
              </a:ext>
            </a:extLst>
          </p:cNvPr>
          <p:cNvPicPr>
            <a:picLocks noChangeAspect="1"/>
          </p:cNvPicPr>
          <p:nvPr/>
        </p:nvPicPr>
        <p:blipFill>
          <a:blip r:embed="rId3"/>
          <a:stretch>
            <a:fillRect/>
          </a:stretch>
        </p:blipFill>
        <p:spPr>
          <a:xfrm>
            <a:off x="5035204" y="3429000"/>
            <a:ext cx="2121592" cy="1597290"/>
          </a:xfrm>
          <a:prstGeom prst="rect">
            <a:avLst/>
          </a:prstGeom>
        </p:spPr>
      </p:pic>
      <p:pic>
        <p:nvPicPr>
          <p:cNvPr id="6" name="Grafik 5">
            <a:extLst>
              <a:ext uri="{FF2B5EF4-FFF2-40B4-BE49-F238E27FC236}">
                <a16:creationId xmlns:a16="http://schemas.microsoft.com/office/drawing/2014/main" id="{D0593C99-F4F6-4C09-8736-837CF9A0FA0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44611" y="3424610"/>
            <a:ext cx="2764683" cy="2073513"/>
          </a:xfrm>
          <a:prstGeom prst="rect">
            <a:avLst/>
          </a:prstGeom>
        </p:spPr>
      </p:pic>
      <p:sp>
        <p:nvSpPr>
          <p:cNvPr id="8" name="Textfeld 7">
            <a:extLst>
              <a:ext uri="{FF2B5EF4-FFF2-40B4-BE49-F238E27FC236}">
                <a16:creationId xmlns:a16="http://schemas.microsoft.com/office/drawing/2014/main" id="{36D529A2-44C4-4442-BE34-1D712D4017AF}"/>
              </a:ext>
            </a:extLst>
          </p:cNvPr>
          <p:cNvSpPr txBox="1"/>
          <p:nvPr/>
        </p:nvSpPr>
        <p:spPr>
          <a:xfrm>
            <a:off x="6844851" y="5236513"/>
            <a:ext cx="623889" cy="261610"/>
          </a:xfrm>
          <a:prstGeom prst="rect">
            <a:avLst/>
          </a:prstGeom>
          <a:noFill/>
        </p:spPr>
        <p:txBody>
          <a:bodyPr wrap="none" rtlCol="0">
            <a:spAutoFit/>
          </a:bodyPr>
          <a:lstStyle/>
          <a:p>
            <a:r>
              <a:rPr lang="de-DE" sz="1100" dirty="0" err="1"/>
              <a:t>pixabay</a:t>
            </a:r>
            <a:endParaRPr lang="de-DE" sz="1100" dirty="0"/>
          </a:p>
        </p:txBody>
      </p:sp>
    </p:spTree>
    <p:extLst>
      <p:ext uri="{BB962C8B-B14F-4D97-AF65-F5344CB8AC3E}">
        <p14:creationId xmlns:p14="http://schemas.microsoft.com/office/powerpoint/2010/main" val="91959062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2731</Words>
  <Application>Microsoft Macintosh PowerPoint</Application>
  <PresentationFormat>Breitbild</PresentationFormat>
  <Paragraphs>325</Paragraphs>
  <Slides>30</Slides>
  <Notes>30</Notes>
  <HiddenSlides>0</HiddenSlides>
  <MMClips>0</MMClips>
  <ScaleCrop>false</ScaleCrop>
  <HeadingPairs>
    <vt:vector size="6" baseType="variant">
      <vt:variant>
        <vt:lpstr>Verwendete Schriftarten</vt:lpstr>
      </vt:variant>
      <vt:variant>
        <vt:i4>4</vt:i4>
      </vt:variant>
      <vt:variant>
        <vt:lpstr>Design</vt:lpstr>
      </vt:variant>
      <vt:variant>
        <vt:i4>1</vt:i4>
      </vt:variant>
      <vt:variant>
        <vt:lpstr>Folientitel</vt:lpstr>
      </vt:variant>
      <vt:variant>
        <vt:i4>30</vt:i4>
      </vt:variant>
    </vt:vector>
  </HeadingPairs>
  <TitlesOfParts>
    <vt:vector size="35" baseType="lpstr">
      <vt:lpstr>Arial</vt:lpstr>
      <vt:lpstr>Calibri</vt:lpstr>
      <vt:lpstr>Calibri Light</vt:lpstr>
      <vt:lpstr>Courier New</vt:lpstr>
      <vt:lpstr>Office Theme</vt:lpstr>
      <vt:lpstr>Blühmischungen</vt:lpstr>
      <vt:lpstr>Blüheinsaaten sind in aller Munde</vt:lpstr>
      <vt:lpstr>Warum Blüheinsaaten?</vt:lpstr>
      <vt:lpstr>Voraussetzung für hohen Biodiversitätswert</vt:lpstr>
      <vt:lpstr>Bsp: Artenzusammensetzung und Blühdauer eines Blühstreifens</vt:lpstr>
      <vt:lpstr>Unterschiedliche Blüten – unterschiedliche Insekten</vt:lpstr>
      <vt:lpstr>Profiteure von Blühmischungen sind auch Nützlinge</vt:lpstr>
      <vt:lpstr>Generalisten unter den Nützlingen…</vt:lpstr>
      <vt:lpstr>Wie – wo – was?</vt:lpstr>
      <vt:lpstr>Verschiedene Möglichkeiten</vt:lpstr>
      <vt:lpstr>Verschiedene Möglichkeiten</vt:lpstr>
      <vt:lpstr>Verschiedene Möglichkeiten</vt:lpstr>
      <vt:lpstr>Verschiedene Möglichkeiten</vt:lpstr>
      <vt:lpstr>Verschiedene Möglichkeiten</vt:lpstr>
      <vt:lpstr>Zusammenfassend gilt:</vt:lpstr>
      <vt:lpstr>Vielseitigkeit </vt:lpstr>
      <vt:lpstr>PowerPoint-Präsentation</vt:lpstr>
      <vt:lpstr>Günstige Saatvoraussetzungen</vt:lpstr>
      <vt:lpstr>Bodenvorbereitung - Ziel: Sauberes Saatbett </vt:lpstr>
      <vt:lpstr>Bodenvorbereitung - Ziel: Sauberes, feinkrümliges Saatbett </vt:lpstr>
      <vt:lpstr>Aussaat</vt:lpstr>
      <vt:lpstr>Aussaat</vt:lpstr>
      <vt:lpstr>Pflege - Fahrgassen</vt:lpstr>
      <vt:lpstr>Pflege - Zaunstreifen</vt:lpstr>
      <vt:lpstr>Pro und Contra für Fahrgassenblühstreifen  in (Neu-)Anlagen</vt:lpstr>
      <vt:lpstr>PowerPoint-Präsentation</vt:lpstr>
      <vt:lpstr>Kurzfilm</vt:lpstr>
      <vt:lpstr>Biodiversitätsberatung in Baden-Württemberg Beratung.Zukunft.Land</vt:lpstr>
      <vt:lpstr>Projekt: Obstbau-Modellanlagen zur Förderung der Biologischen Vielfalt</vt:lpstr>
      <vt:lpstr>Impressum</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Carolina Wackerhagen</dc:creator>
  <cp:lastModifiedBy>Microsoft Office User</cp:lastModifiedBy>
  <cp:revision>401</cp:revision>
  <dcterms:created xsi:type="dcterms:W3CDTF">2019-05-22T10:12:54Z</dcterms:created>
  <dcterms:modified xsi:type="dcterms:W3CDTF">2022-12-14T17:18:30Z</dcterms:modified>
</cp:coreProperties>
</file>