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322" r:id="rId3"/>
    <p:sldId id="337" r:id="rId4"/>
    <p:sldId id="257" r:id="rId5"/>
    <p:sldId id="339" r:id="rId6"/>
    <p:sldId id="345" r:id="rId7"/>
    <p:sldId id="305" r:id="rId8"/>
    <p:sldId id="358" r:id="rId9"/>
    <p:sldId id="372" r:id="rId10"/>
    <p:sldId id="361" r:id="rId11"/>
    <p:sldId id="359" r:id="rId12"/>
    <p:sldId id="353" r:id="rId13"/>
    <p:sldId id="362" r:id="rId14"/>
    <p:sldId id="371" r:id="rId15"/>
    <p:sldId id="346" r:id="rId16"/>
    <p:sldId id="347" r:id="rId17"/>
    <p:sldId id="348" r:id="rId18"/>
    <p:sldId id="354" r:id="rId19"/>
    <p:sldId id="356" r:id="rId20"/>
    <p:sldId id="349" r:id="rId21"/>
    <p:sldId id="351" r:id="rId22"/>
    <p:sldId id="363" r:id="rId23"/>
    <p:sldId id="364" r:id="rId24"/>
    <p:sldId id="365" r:id="rId25"/>
    <p:sldId id="317" r:id="rId26"/>
    <p:sldId id="367" r:id="rId27"/>
    <p:sldId id="343" r:id="rId28"/>
    <p:sldId id="366" r:id="rId29"/>
    <p:sldId id="307" r:id="rId30"/>
    <p:sldId id="369" r:id="rId31"/>
    <p:sldId id="302" r:id="rId32"/>
    <p:sldId id="297" r:id="rId33"/>
    <p:sldId id="360" r:id="rId34"/>
    <p:sldId id="299" r:id="rId3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Sabine Sommer" initials="SS" lastIdx="3" clrIdx="6">
    <p:extLst>
      <p:ext uri="{19B8F6BF-5375-455C-9EA6-DF929625EA0E}">
        <p15:presenceInfo xmlns:p15="http://schemas.microsoft.com/office/powerpoint/2012/main" userId="S-1-5-21-3079182743-3754713883-749644410-1156" providerId="AD"/>
      </p:ext>
    </p:extLst>
  </p:cmAuthor>
  <p:cmAuthor id="1" name="Carolina Wackerhagen" initials="CW" lastIdx="5" clrIdx="0"/>
  <p:cmAuthor id="8" name="Andreas Ziermann" initials="AZ" lastIdx="1" clrIdx="7">
    <p:extLst>
      <p:ext uri="{19B8F6BF-5375-455C-9EA6-DF929625EA0E}">
        <p15:presenceInfo xmlns:p15="http://schemas.microsoft.com/office/powerpoint/2012/main" userId="S-1-5-21-3079182743-3754713883-749644410-1178" providerId="AD"/>
      </p:ext>
    </p:extLst>
  </p:cmAuthor>
  <p:cmAuthor id="2" name="Sven Schulz" initials="SS" lastIdx="10" clrIdx="1"/>
  <p:cmAuthor id="9" name="Sabine Sommer" initials="SS [2]" lastIdx="5" clrIdx="8">
    <p:extLst>
      <p:ext uri="{19B8F6BF-5375-455C-9EA6-DF929625EA0E}">
        <p15:presenceInfo xmlns:p15="http://schemas.microsoft.com/office/powerpoint/2012/main" userId="S-1-5-21-3849005281-361581855-2026736980-1112" providerId="AD"/>
      </p:ext>
    </p:extLst>
  </p:cmAuthor>
  <p:cmAuthor id="3" name="Volker Kromrey" initials="VK" lastIdx="26" clrIdx="2"/>
  <p:cmAuthor id="4" name="Daniel" initials="" lastIdx="8" clrIdx="3"/>
  <p:cmAuthor id="5" name="Annika Woltjen" initials="AW" lastIdx="2" clrIdx="4"/>
  <p:cmAuthor id="6" name="Patrick Trötschler" initials="PT" lastIdx="11" clrIdx="5"/>
</p:cmAuthorLst>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42"/>
    <a:srgbClr val="98C200"/>
    <a:srgbClr val="68A042"/>
    <a:srgbClr val="FFFFFF"/>
    <a:srgbClr val="707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406" autoAdjust="0"/>
    <p:restoredTop sz="86433" autoAdjust="0"/>
  </p:normalViewPr>
  <p:slideViewPr>
    <p:cSldViewPr snapToGrid="0">
      <p:cViewPr varScale="1">
        <p:scale>
          <a:sx n="99" d="100"/>
          <a:sy n="99" d="100"/>
        </p:scale>
        <p:origin x="54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F68160-75A4-48EA-805E-1D260D1E311D}" type="datetimeFigureOut">
              <a:rPr lang="de-DE" smtClean="0"/>
              <a:t>15.01.2024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4B573A-7FCE-415E-A4AD-E9637DB1D213}" type="slidenum">
              <a:rPr lang="de-DE" smtClean="0"/>
              <a:t>‹Nr.›</a:t>
            </a:fld>
            <a:endParaRPr lang="de-DE"/>
          </a:p>
        </p:txBody>
      </p:sp>
    </p:spTree>
    <p:extLst>
      <p:ext uri="{BB962C8B-B14F-4D97-AF65-F5344CB8AC3E}">
        <p14:creationId xmlns:p14="http://schemas.microsoft.com/office/powerpoint/2010/main" val="2051051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de.wikipedia.org/wiki/Bundesnaturschutzgesetz"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a:t>
            </a:fld>
            <a:endParaRPr lang="de-DE"/>
          </a:p>
        </p:txBody>
      </p:sp>
    </p:spTree>
    <p:extLst>
      <p:ext uri="{BB962C8B-B14F-4D97-AF65-F5344CB8AC3E}">
        <p14:creationId xmlns:p14="http://schemas.microsoft.com/office/powerpoint/2010/main" val="3177440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https://pixabay.com/de/photos/frosch-wasser-frosch-seerosen-1495034/ (17.10.23)</a:t>
            </a:r>
          </a:p>
          <a:p>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Planung/Konzept: Notwendig, um die Genehmigung beim Wasserwirtschaftsamt zu beantragen.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Flachwasser für Amphibien: um diese Zone vor Austrocknung zu schützen, muss diese mit Hilfe eines Walls vom restlichen Teich geschützt/getrennt werden.</a:t>
            </a:r>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10</a:t>
            </a:fld>
            <a:endParaRPr lang="de-DE"/>
          </a:p>
        </p:txBody>
      </p:sp>
    </p:spTree>
    <p:extLst>
      <p:ext uri="{BB962C8B-B14F-4D97-AF65-F5344CB8AC3E}">
        <p14:creationId xmlns:p14="http://schemas.microsoft.com/office/powerpoint/2010/main" val="38063906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Schutz vor PSM-Einträgen: </a:t>
            </a:r>
            <a:r>
              <a:rPr lang="de-DE" sz="1200" b="0" i="0" u="none" strike="noStrike" kern="1200" baseline="0" dirty="0">
                <a:solidFill>
                  <a:schemeClr val="tx1"/>
                </a:solidFill>
                <a:latin typeface="+mn-lt"/>
                <a:ea typeface="+mn-ea"/>
                <a:cs typeface="+mn-cs"/>
              </a:rPr>
              <a:t>Dieser wird entweder bei einem vorhandenen Abstand von mind. 10 m zwischen der Böschungsoberkante und ersten Baumreihe erreicht. Der Abstand kann auch je nach eingesetztem Pflanzenschutzmittel variieren. </a:t>
            </a:r>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11</a:t>
            </a:fld>
            <a:endParaRPr lang="de-DE"/>
          </a:p>
        </p:txBody>
      </p:sp>
    </p:spTree>
    <p:extLst>
      <p:ext uri="{BB962C8B-B14F-4D97-AF65-F5344CB8AC3E}">
        <p14:creationId xmlns:p14="http://schemas.microsoft.com/office/powerpoint/2010/main" val="1254714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Quelle: https://www.nabu.de/umwelt-und-ressourcen/oekologisch-leben/balkon-und-garten/grundlagen/elemente/00591.html</a:t>
            </a:r>
          </a:p>
        </p:txBody>
      </p:sp>
      <p:sp>
        <p:nvSpPr>
          <p:cNvPr id="4" name="Foliennummernplatzhalter 3"/>
          <p:cNvSpPr>
            <a:spLocks noGrp="1"/>
          </p:cNvSpPr>
          <p:nvPr>
            <p:ph type="sldNum" sz="quarter" idx="5"/>
          </p:nvPr>
        </p:nvSpPr>
        <p:spPr/>
        <p:txBody>
          <a:bodyPr/>
          <a:lstStyle/>
          <a:p>
            <a:fld id="{2B4B573A-7FCE-415E-A4AD-E9637DB1D213}" type="slidenum">
              <a:rPr lang="de-DE" smtClean="0"/>
              <a:t>12</a:t>
            </a:fld>
            <a:endParaRPr lang="de-DE"/>
          </a:p>
        </p:txBody>
      </p:sp>
    </p:spTree>
    <p:extLst>
      <p:ext uri="{BB962C8B-B14F-4D97-AF65-F5344CB8AC3E}">
        <p14:creationId xmlns:p14="http://schemas.microsoft.com/office/powerpoint/2010/main" val="4198255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15</a:t>
            </a:fld>
            <a:endParaRPr lang="de-DE"/>
          </a:p>
        </p:txBody>
      </p:sp>
    </p:spTree>
    <p:extLst>
      <p:ext uri="{BB962C8B-B14F-4D97-AF65-F5344CB8AC3E}">
        <p14:creationId xmlns:p14="http://schemas.microsoft.com/office/powerpoint/2010/main" val="1836732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erste Stufe des Folienteiches sollte nicht tiefer als 20 Zentimeter sein, damit die senkrechte Folienkante, die die Kapillarsperre bildet, ausreichend Halt findet. In dieser </a:t>
            </a:r>
            <a:r>
              <a:rPr lang="de-DE" b="1" dirty="0"/>
              <a:t>Sumpfzone</a:t>
            </a:r>
            <a:r>
              <a:rPr lang="de-DE" dirty="0"/>
              <a:t> bietet vor allem dauerfeuchtes Substrat solchen Pflanzen Raum, die nicht unbedingt im Wasser stehen wollen. Diese erste Stufe sollte nicht zu schmal, sondern mindestens 50 Zentimeter breit angelegt werden. Pflanzenfreund*innen können gern mehr Raum geben, um spannenden Pflanzenarten Lebensraum zu bieten, die sonst nicht im normalen Garten gedeihen.</a:t>
            </a:r>
          </a:p>
          <a:p>
            <a:endParaRPr lang="de-DE" dirty="0"/>
          </a:p>
          <a:p>
            <a:r>
              <a:rPr lang="de-DE" dirty="0"/>
              <a:t>Bilderquellen: </a:t>
            </a:r>
          </a:p>
          <a:p>
            <a:pPr marL="171450" indent="-171450">
              <a:buFont typeface="Arial" panose="020B0604020202020204" pitchFamily="34" charset="0"/>
              <a:buChar char="•"/>
            </a:pPr>
            <a:r>
              <a:rPr lang="de-DE" dirty="0"/>
              <a:t>Wasserminze https://www.nabu.de/imperia/md/nabu/images/arten/pflanzen/wildpflanzen/sumpfpflanzen/150102-nabu-wasserminze-helge-may3.jpeg </a:t>
            </a:r>
          </a:p>
          <a:p>
            <a:pPr marL="0" indent="0">
              <a:buFont typeface="Arial" panose="020B0604020202020204" pitchFamily="34" charset="0"/>
              <a:buNone/>
            </a:pPr>
            <a:r>
              <a:rPr lang="de-DE" b="1" dirty="0"/>
              <a:t>Wasserminze</a:t>
            </a:r>
            <a:r>
              <a:rPr lang="de-DE" dirty="0"/>
              <a:t> (</a:t>
            </a:r>
            <a:r>
              <a:rPr lang="de-DE" i="1" dirty="0"/>
              <a:t>Mentha </a:t>
            </a:r>
            <a:r>
              <a:rPr lang="de-DE" i="1" dirty="0" err="1"/>
              <a:t>aquatica</a:t>
            </a:r>
            <a:r>
              <a:rPr lang="de-DE" dirty="0"/>
              <a:t>), ein einheimisches Gewächs - wie alle hier vorgestellten Arten -, das vom Gewässerrand bis hin zu rund 10 Zentimetern Wassertiefe gedeiht. Die rosa-violetten Blüten erscheinen ab Juni.</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Sumpfschwertlilie https://www.nabu.de/imperia/md/nabu/images/arten/pflanzen/wildpflanzen/sumpfpflanzen/141103-nabu-sumpfschwertlilie-helge-may.jpeg </a:t>
            </a:r>
          </a:p>
          <a:p>
            <a:pPr marL="0" indent="0">
              <a:buFont typeface="Arial" panose="020B0604020202020204" pitchFamily="34" charset="0"/>
              <a:buNone/>
            </a:pPr>
            <a:r>
              <a:rPr lang="de-DE" dirty="0"/>
              <a:t>Königin des Teichufers ist im Mai die </a:t>
            </a:r>
            <a:r>
              <a:rPr lang="de-DE" b="1" dirty="0"/>
              <a:t>Sumpfschwertlilie</a:t>
            </a:r>
            <a:r>
              <a:rPr lang="de-DE" dirty="0"/>
              <a:t> (</a:t>
            </a:r>
            <a:r>
              <a:rPr lang="de-DE" i="1" dirty="0"/>
              <a:t>Iris </a:t>
            </a:r>
            <a:r>
              <a:rPr lang="de-DE" i="1" dirty="0" err="1"/>
              <a:t>pseudacorus</a:t>
            </a:r>
            <a:r>
              <a:rPr lang="de-DE" dirty="0"/>
              <a:t>) mit ihren edlen gelben Blüten, die bis in 30 Zentimetern Wassertiefe wächst. Sie wuchert zwar nicht so wie manche andere Arten, aber nach einigen Jahren lassen sich die angewachsenen Wurzelstöcke gut zerteilen und so für weitere Teichstandorte vermehren. Ebenfalls im sumpfigen Terrain kommt die dunkelblau blühende Sibirische Schwertlilie (Iris </a:t>
            </a:r>
            <a:r>
              <a:rPr lang="de-DE" dirty="0" err="1"/>
              <a:t>sibirica</a:t>
            </a:r>
            <a:r>
              <a:rPr lang="de-DE" dirty="0"/>
              <a:t>) vor.</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Blutweiderich https://commons.wikimedia.org/wiki/File:Blutweiderich_0507241.jpg</a:t>
            </a:r>
          </a:p>
          <a:p>
            <a:pPr marL="0" indent="0">
              <a:buFont typeface="Arial" panose="020B0604020202020204" pitchFamily="34" charset="0"/>
              <a:buNone/>
            </a:pPr>
            <a:r>
              <a:rPr lang="de-DE" dirty="0"/>
              <a:t>Eine typische Pflanze des Hochsommers ist der </a:t>
            </a:r>
            <a:r>
              <a:rPr lang="de-DE" b="1" dirty="0"/>
              <a:t>Blutweiderich</a:t>
            </a:r>
            <a:r>
              <a:rPr lang="de-DE" dirty="0"/>
              <a:t> (</a:t>
            </a:r>
            <a:r>
              <a:rPr lang="de-DE" i="1" dirty="0" err="1"/>
              <a:t>Lythrum</a:t>
            </a:r>
            <a:r>
              <a:rPr lang="de-DE" i="1" dirty="0"/>
              <a:t> </a:t>
            </a:r>
            <a:r>
              <a:rPr lang="de-DE" i="1" dirty="0" err="1"/>
              <a:t>salicaria</a:t>
            </a:r>
            <a:r>
              <a:rPr lang="de-DE" dirty="0"/>
              <a:t>). Die prachtvoll rotvioletten Blütenstände schießen hoch hinauf und erreichen locker einen Meter. Der Blutweiderich eignet sich deshalb gut als Hintergrund für niedrigere Teichpflanzen.</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Kleine Rohrkolben https://commons.wikimedia.org/wiki/File:Typha_minima2.jpg</a:t>
            </a:r>
          </a:p>
          <a:p>
            <a:pPr marL="0" indent="0">
              <a:buFont typeface="Arial" panose="020B0604020202020204" pitchFamily="34" charset="0"/>
              <a:buNone/>
            </a:pPr>
            <a:r>
              <a:rPr lang="de-DE" dirty="0"/>
              <a:t>Gut für kleine Teiche und selbst für Eimer und Tonnen geeignet ist der </a:t>
            </a:r>
            <a:r>
              <a:rPr lang="de-DE" b="1" dirty="0"/>
              <a:t>Kleine Rohrkolben</a:t>
            </a:r>
            <a:r>
              <a:rPr lang="de-DE" dirty="0"/>
              <a:t> (</a:t>
            </a:r>
            <a:r>
              <a:rPr lang="de-DE" i="1" dirty="0" err="1"/>
              <a:t>Typha</a:t>
            </a:r>
            <a:r>
              <a:rPr lang="de-DE" i="1" dirty="0"/>
              <a:t> </a:t>
            </a:r>
            <a:r>
              <a:rPr lang="de-DE" i="1" dirty="0" err="1"/>
              <a:t>minima</a:t>
            </a:r>
            <a:r>
              <a:rPr lang="de-DE" dirty="0"/>
              <a:t>). Anders als seine Verwandten wird diese Art nur 80 Zentimeter hoch, auch die fast runden Fruchtkolben haben mit drei Zentimetern Miniformat.</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Fieberklee https://commons.wikimedia.org/wiki/File:MenyanthesTrifoliata6.jpg</a:t>
            </a:r>
          </a:p>
          <a:p>
            <a:pPr marL="0" indent="0">
              <a:buFont typeface="Arial" panose="020B0604020202020204" pitchFamily="34" charset="0"/>
              <a:buNone/>
            </a:pPr>
            <a:r>
              <a:rPr lang="de-DE" dirty="0"/>
              <a:t>Auch der </a:t>
            </a:r>
            <a:r>
              <a:rPr lang="de-DE" b="1" dirty="0"/>
              <a:t>Fieberklee</a:t>
            </a:r>
            <a:r>
              <a:rPr lang="de-DE" dirty="0"/>
              <a:t> (</a:t>
            </a:r>
            <a:r>
              <a:rPr lang="de-DE" i="1" dirty="0" err="1"/>
              <a:t>Menyantes</a:t>
            </a:r>
            <a:r>
              <a:rPr lang="de-DE" i="1" dirty="0"/>
              <a:t> </a:t>
            </a:r>
            <a:r>
              <a:rPr lang="de-DE" i="1" dirty="0" err="1"/>
              <a:t>trifoliata</a:t>
            </a:r>
            <a:r>
              <a:rPr lang="de-DE" dirty="0"/>
              <a:t>) kann mit wenig Platz auskommen. Zwar treibt auch er Ausläufer, aus denen dann alle paar Zentimeter Blätter und Blütensprosse aufsteigen, er bildet dabei aber nie einen wirklichen dichten Teppich. Die weißen Blütenstände mit einem Hauch rosa werden 20 bis 30 Zentimeter hoch und erscheinen ab Juni. </a:t>
            </a:r>
          </a:p>
          <a:p>
            <a:pPr marL="0" indent="0">
              <a:buFont typeface="Arial" panose="020B0604020202020204" pitchFamily="34" charset="0"/>
              <a:buNone/>
            </a:pPr>
            <a:endParaRPr lang="de-DE" dirty="0"/>
          </a:p>
          <a:p>
            <a:pPr marL="0" indent="0">
              <a:buFont typeface="Arial" panose="020B0604020202020204" pitchFamily="34" charset="0"/>
              <a:buNone/>
            </a:pPr>
            <a:r>
              <a:rPr lang="de-DE" dirty="0"/>
              <a:t>Textquelle: https://www.nabu.de/umwelt-und-ressourcen/oekologisch-leben/balkon-und-garten/pflanzen/zierpflanzen/02926.html</a:t>
            </a:r>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16</a:t>
            </a:fld>
            <a:endParaRPr lang="de-DE"/>
          </a:p>
        </p:txBody>
      </p:sp>
    </p:spTree>
    <p:extLst>
      <p:ext uri="{BB962C8B-B14F-4D97-AF65-F5344CB8AC3E}">
        <p14:creationId xmlns:p14="http://schemas.microsoft.com/office/powerpoint/2010/main" val="3868319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zweite Stufe, die </a:t>
            </a:r>
            <a:r>
              <a:rPr lang="de-DE" b="1" dirty="0"/>
              <a:t>Flachwasserwasserzone</a:t>
            </a:r>
            <a:r>
              <a:rPr lang="de-DE" dirty="0"/>
              <a:t>, sollte etwa 50 Zentimeter Tiefe haben, sodass das Wasser 20 bis 30 Zentimeter über dem Substrat steht.</a:t>
            </a:r>
          </a:p>
        </p:txBody>
      </p:sp>
      <p:sp>
        <p:nvSpPr>
          <p:cNvPr id="4" name="Foliennummernplatzhalter 3"/>
          <p:cNvSpPr>
            <a:spLocks noGrp="1"/>
          </p:cNvSpPr>
          <p:nvPr>
            <p:ph type="sldNum" sz="quarter" idx="5"/>
          </p:nvPr>
        </p:nvSpPr>
        <p:spPr/>
        <p:txBody>
          <a:bodyPr/>
          <a:lstStyle/>
          <a:p>
            <a:fld id="{2B4B573A-7FCE-415E-A4AD-E9637DB1D213}" type="slidenum">
              <a:rPr lang="de-DE" smtClean="0"/>
              <a:t>17</a:t>
            </a:fld>
            <a:endParaRPr lang="de-DE"/>
          </a:p>
        </p:txBody>
      </p:sp>
    </p:spTree>
    <p:extLst>
      <p:ext uri="{BB962C8B-B14F-4D97-AF65-F5344CB8AC3E}">
        <p14:creationId xmlns:p14="http://schemas.microsoft.com/office/powerpoint/2010/main" val="20212571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Bildquellen:</a:t>
            </a:r>
          </a:p>
          <a:p>
            <a:endParaRPr lang="de-DE" dirty="0"/>
          </a:p>
          <a:p>
            <a:pPr marL="171450" indent="-171450">
              <a:buFont typeface="Arial" panose="020B0604020202020204" pitchFamily="34" charset="0"/>
              <a:buChar char="•"/>
            </a:pPr>
            <a:r>
              <a:rPr lang="de-DE" dirty="0"/>
              <a:t>Schwanenblume https://de.wikipedia.org/wiki/Schwanenblume#/media/Datei:ButomusUmbellatus4.jpg; </a:t>
            </a:r>
          </a:p>
          <a:p>
            <a:pPr marL="0" indent="0">
              <a:buFont typeface="Arial" panose="020B0604020202020204" pitchFamily="34" charset="0"/>
              <a:buNone/>
            </a:pPr>
            <a:r>
              <a:rPr lang="de-DE" dirty="0"/>
              <a:t>In zarten rosa erschienen die Blüten der </a:t>
            </a:r>
            <a:r>
              <a:rPr lang="de-DE" b="1" dirty="0"/>
              <a:t>Schwanenblume</a:t>
            </a:r>
            <a:r>
              <a:rPr lang="de-DE" dirty="0"/>
              <a:t> (</a:t>
            </a:r>
            <a:r>
              <a:rPr lang="de-DE" i="1" dirty="0" err="1"/>
              <a:t>Butomus</a:t>
            </a:r>
            <a:r>
              <a:rPr lang="de-DE" i="1" dirty="0"/>
              <a:t> </a:t>
            </a:r>
            <a:r>
              <a:rPr lang="de-DE" i="1" dirty="0" err="1"/>
              <a:t>umbellatus</a:t>
            </a:r>
            <a:r>
              <a:rPr lang="de-DE" dirty="0"/>
              <a:t>). Der Zweitname Blumenbinse beschriebt gut ihr Äußeres: Aus einem rund einen Meter langen, binsenähnlichen Spross wächst eine große Blütendolde. Eine wunderschöne Pflanze, die man immer zu mehreren ansiedeln sollte. </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Gewöhnliches Pfeilkraut https://de.wikipedia.org/wiki/Pfeilkraut#/media/Datei:SagittariaSagittifolia.jpg</a:t>
            </a:r>
          </a:p>
          <a:p>
            <a:pPr marL="0" indent="0">
              <a:buFont typeface="Arial" panose="020B0604020202020204" pitchFamily="34" charset="0"/>
              <a:buNone/>
            </a:pPr>
            <a:r>
              <a:rPr lang="de-DE" dirty="0"/>
              <a:t>Das </a:t>
            </a:r>
            <a:r>
              <a:rPr lang="de-DE" b="1" dirty="0"/>
              <a:t>Pfeilkraut</a:t>
            </a:r>
            <a:r>
              <a:rPr lang="de-DE" dirty="0"/>
              <a:t> (</a:t>
            </a:r>
            <a:r>
              <a:rPr lang="de-DE" i="1" dirty="0" err="1"/>
              <a:t>Sagittaria</a:t>
            </a:r>
            <a:r>
              <a:rPr lang="de-DE" i="1" dirty="0"/>
              <a:t> </a:t>
            </a:r>
            <a:r>
              <a:rPr lang="de-DE" i="1" dirty="0" err="1"/>
              <a:t>sagittifolia</a:t>
            </a:r>
            <a:r>
              <a:rPr lang="de-DE" dirty="0"/>
              <a:t>) hat seinen Namen von den großen pfeilförmigen Blättern. In direkter Sonne richtet das Pfeilkraut seine senkrecht stehenden Blätter exakt in Nord-Süd-Richtung aus. Wie bei der Wassernuss sind auch die Überwinterungsknollen des Pfeilkrauts essbar. Die cremeweißen Blüten mit einem altrosa Auge erscheinen ab Juni.</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Tannenwedel https://de.wikipedia.org/wiki/Gew%C3%B6hnlicher_Tannenwedel#/media/Datei:Hippuris_vulgaris_(aka).jpg</a:t>
            </a:r>
          </a:p>
          <a:p>
            <a:pPr marL="0" indent="0">
              <a:buFont typeface="Arial" panose="020B0604020202020204" pitchFamily="34" charset="0"/>
              <a:buNone/>
            </a:pPr>
            <a:r>
              <a:rPr lang="de-DE" dirty="0"/>
              <a:t>Mit schönen Blüten kann der </a:t>
            </a:r>
            <a:r>
              <a:rPr lang="de-DE" b="1" dirty="0"/>
              <a:t>Tannenwedel</a:t>
            </a:r>
            <a:r>
              <a:rPr lang="de-DE" dirty="0"/>
              <a:t> (</a:t>
            </a:r>
            <a:r>
              <a:rPr lang="de-DE" i="1" dirty="0" err="1"/>
              <a:t>Hippuris</a:t>
            </a:r>
            <a:r>
              <a:rPr lang="de-DE" i="1" dirty="0"/>
              <a:t> </a:t>
            </a:r>
            <a:r>
              <a:rPr lang="de-DE" i="1" dirty="0" err="1"/>
              <a:t>vulgaris</a:t>
            </a:r>
            <a:r>
              <a:rPr lang="de-DE" dirty="0"/>
              <a:t>) nicht aufwarten. Doch auch die mit nadelförmigen Blättern dicht besetzten Quirle sind ausgesprochen attraktiv. Weder kaltes noch kalkhaltiges Wasser machen dem Tannenwedel etwas aus.</a:t>
            </a:r>
          </a:p>
          <a:p>
            <a:pPr marL="0" indent="0">
              <a:buFont typeface="Arial" panose="020B0604020202020204" pitchFamily="34" charset="0"/>
              <a:buNone/>
            </a:pPr>
            <a:endParaRPr lang="de-DE" dirty="0"/>
          </a:p>
          <a:p>
            <a:pPr marL="0" indent="0">
              <a:buFont typeface="Arial" panose="020B0604020202020204" pitchFamily="34" charset="0"/>
              <a:buNone/>
            </a:pPr>
            <a:r>
              <a:rPr lang="de-DE" dirty="0"/>
              <a:t>Textquelle: https://www.nabu.de/umwelt-und-ressourcen/oekologisch-leben/balkon-und-garten/pflanzen/zierpflanzen/02926.html </a:t>
            </a:r>
          </a:p>
        </p:txBody>
      </p:sp>
      <p:sp>
        <p:nvSpPr>
          <p:cNvPr id="4" name="Foliennummernplatzhalter 3"/>
          <p:cNvSpPr>
            <a:spLocks noGrp="1"/>
          </p:cNvSpPr>
          <p:nvPr>
            <p:ph type="sldNum" sz="quarter" idx="5"/>
          </p:nvPr>
        </p:nvSpPr>
        <p:spPr/>
        <p:txBody>
          <a:bodyPr/>
          <a:lstStyle/>
          <a:p>
            <a:fld id="{2B4B573A-7FCE-415E-A4AD-E9637DB1D213}" type="slidenum">
              <a:rPr lang="de-DE" smtClean="0"/>
              <a:t>18</a:t>
            </a:fld>
            <a:endParaRPr lang="de-DE"/>
          </a:p>
        </p:txBody>
      </p:sp>
    </p:spTree>
    <p:extLst>
      <p:ext uri="{BB962C8B-B14F-4D97-AF65-F5344CB8AC3E}">
        <p14:creationId xmlns:p14="http://schemas.microsoft.com/office/powerpoint/2010/main" val="2218353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Bildquellen: </a:t>
            </a:r>
          </a:p>
          <a:p>
            <a:endParaRPr lang="de-DE" dirty="0"/>
          </a:p>
          <a:p>
            <a:pPr marL="171450" indent="-171450">
              <a:buFont typeface="Arial" panose="020B0604020202020204" pitchFamily="34" charset="0"/>
              <a:buChar char="•"/>
            </a:pPr>
            <a:r>
              <a:rPr lang="de-DE" dirty="0"/>
              <a:t>Froschlöffel https://de.wikipedia.org/wiki/Froschl%C3%B6ffel#/media/Datei:Alisma_plantago-aquatica20090812_239-0.jpg</a:t>
            </a:r>
          </a:p>
          <a:p>
            <a:pPr marL="0" indent="0">
              <a:buFont typeface="Arial" panose="020B0604020202020204" pitchFamily="34" charset="0"/>
              <a:buNone/>
            </a:pPr>
            <a:r>
              <a:rPr lang="de-DE" dirty="0"/>
              <a:t>Im Juli treibt der </a:t>
            </a:r>
            <a:r>
              <a:rPr lang="de-DE" b="1" dirty="0"/>
              <a:t>Froschlöffel</a:t>
            </a:r>
            <a:r>
              <a:rPr lang="de-DE" dirty="0"/>
              <a:t> (</a:t>
            </a:r>
            <a:r>
              <a:rPr lang="de-DE" i="1" dirty="0" err="1"/>
              <a:t>Alisma</a:t>
            </a:r>
            <a:r>
              <a:rPr lang="de-DE" i="1" dirty="0"/>
              <a:t> </a:t>
            </a:r>
            <a:r>
              <a:rPr lang="de-DE" i="1" dirty="0" err="1"/>
              <a:t>plantago-auquatica</a:t>
            </a:r>
            <a:r>
              <a:rPr lang="de-DE" dirty="0"/>
              <a:t>) neben seinen kräftig grünen Blättern einen sparrig verzweigten Blütenstand bis zu einen Meter in die Höhe. Die kleinen weißen Blüten an den Zweigenden wirken dabei fast etwas verloren.</a:t>
            </a:r>
            <a:br>
              <a:rPr lang="de-DE" dirty="0"/>
            </a:br>
            <a:endParaRPr lang="de-DE" dirty="0"/>
          </a:p>
          <a:p>
            <a:pPr marL="171450" indent="-171450">
              <a:buFont typeface="Arial" panose="020B0604020202020204" pitchFamily="34" charset="0"/>
              <a:buChar char="•"/>
            </a:pPr>
            <a:r>
              <a:rPr lang="de-DE" dirty="0"/>
              <a:t>Wasserfeder https://de.wikipedia.org/wiki/Wasserfeder#/media/Datei:Wasserfeder_EO5P6405-2.jpg</a:t>
            </a:r>
          </a:p>
          <a:p>
            <a:pPr marL="0" indent="0">
              <a:buFont typeface="Arial" panose="020B0604020202020204" pitchFamily="34" charset="0"/>
              <a:buNone/>
            </a:pPr>
            <a:r>
              <a:rPr lang="de-DE" dirty="0"/>
              <a:t>Vielerorts in Mitteleuropa steht die Wasserfeder auf der Roten Liste der bedrohten Pflanzenarten. Sie wurde 1996 in der Roten Liste der bedrohten Pflanzenarten als gefährdet bewertet. Sie ist unter anderem nach dem </a:t>
            </a:r>
            <a:r>
              <a:rPr lang="de-DE" u="none" dirty="0"/>
              <a:t>deutschen </a:t>
            </a:r>
            <a:r>
              <a:rPr lang="de-DE" sz="1200" u="none" kern="1200" dirty="0">
                <a:solidFill>
                  <a:schemeClr val="tx1"/>
                </a:solidFill>
                <a:latin typeface="+mn-lt"/>
                <a:ea typeface="+mn-ea"/>
                <a:cs typeface="+mn-cs"/>
                <a:hlinkClick r:id="rId3" tooltip="Bundesnaturschutzgesetz">
                  <a:extLst>
                    <a:ext uri="{A12FA001-AC4F-418D-AE19-62706E023703}">
                      <ahyp:hlinkClr xmlns:ahyp="http://schemas.microsoft.com/office/drawing/2018/hyperlinkcolor" val="tx"/>
                    </a:ext>
                  </a:extLst>
                </a:hlinkClick>
              </a:rPr>
              <a:t>Bundesnaturschutzgesetz</a:t>
            </a:r>
            <a:r>
              <a:rPr lang="de-DE" sz="1200" u="none" kern="1200" dirty="0">
                <a:solidFill>
                  <a:schemeClr val="tx1"/>
                </a:solidFill>
                <a:latin typeface="+mn-lt"/>
                <a:ea typeface="+mn-ea"/>
                <a:cs typeface="+mn-cs"/>
              </a:rPr>
              <a:t> </a:t>
            </a:r>
            <a:r>
              <a:rPr lang="de-DE" dirty="0"/>
              <a:t>„besonders geschützt“ </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Wasserlinse </a:t>
            </a:r>
          </a:p>
          <a:p>
            <a:pPr marL="0" indent="0">
              <a:buFont typeface="Arial" panose="020B0604020202020204" pitchFamily="34" charset="0"/>
              <a:buNone/>
            </a:pPr>
            <a:r>
              <a:rPr lang="de-DE" dirty="0"/>
              <a:t>Unsere kleinsten heimischen Schwimmpflanzen sind die Wasserlinsen. Bekannt ist vor allem die häufige </a:t>
            </a:r>
            <a:r>
              <a:rPr lang="de-DE" b="1" dirty="0"/>
              <a:t>Kleine Wasserlinse</a:t>
            </a:r>
            <a:r>
              <a:rPr lang="de-DE" dirty="0"/>
              <a:t> (</a:t>
            </a:r>
            <a:r>
              <a:rPr lang="de-DE" i="1" dirty="0" err="1"/>
              <a:t>Lemna</a:t>
            </a:r>
            <a:r>
              <a:rPr lang="de-DE" i="1" dirty="0"/>
              <a:t> minor</a:t>
            </a:r>
            <a:r>
              <a:rPr lang="de-DE" dirty="0"/>
              <a:t>) - auch Entengrütze oder Entenflott genannt - mit ungeteilten, linsenförmigen Schwimmblättchen. Ihre Schwesterart ist die Dreiteilige Wasserlinse (</a:t>
            </a:r>
            <a:r>
              <a:rPr lang="de-DE" dirty="0" err="1"/>
              <a:t>Lemna</a:t>
            </a:r>
            <a:r>
              <a:rPr lang="de-DE" dirty="0"/>
              <a:t> </a:t>
            </a:r>
            <a:r>
              <a:rPr lang="de-DE" dirty="0" err="1"/>
              <a:t>trisulca</a:t>
            </a:r>
            <a:r>
              <a:rPr lang="de-DE" dirty="0"/>
              <a:t>). Beide Arten können in kurzer Zeit die Teichoberfläche mit einem dünnen, grünen Blattteppich bedecken. Das ist nicht immer erwünscht, hilft aber </a:t>
            </a:r>
            <a:r>
              <a:rPr lang="de-DE" b="1" dirty="0"/>
              <a:t>im Sommer das Teichwasser kühl zu halten</a:t>
            </a:r>
            <a:r>
              <a:rPr lang="de-DE" dirty="0"/>
              <a:t>. </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Ästiger Igelkolben https://www.nabu.de/imperia/md/nabu/images/arten/pflanzen/wildpflanzen/sumpfpflanzen/141117-nabu-aestiger-igelkolben-helge-may3.jpeg</a:t>
            </a:r>
          </a:p>
          <a:p>
            <a:pPr marL="0" indent="0">
              <a:buFont typeface="Arial" panose="020B0604020202020204" pitchFamily="34" charset="0"/>
              <a:buNone/>
            </a:pPr>
            <a:r>
              <a:rPr lang="de-DE" dirty="0"/>
              <a:t>Seinen Namen hat der </a:t>
            </a:r>
            <a:r>
              <a:rPr lang="de-DE" b="1" dirty="0"/>
              <a:t>Igelkolben</a:t>
            </a:r>
            <a:r>
              <a:rPr lang="de-DE" dirty="0"/>
              <a:t> von den stacheligen Fruchtständen. Während der Einfache Igelkolben (</a:t>
            </a:r>
            <a:r>
              <a:rPr lang="de-DE" i="1" dirty="0" err="1"/>
              <a:t>Sparganium</a:t>
            </a:r>
            <a:r>
              <a:rPr lang="de-DE" i="1" dirty="0"/>
              <a:t> </a:t>
            </a:r>
            <a:r>
              <a:rPr lang="de-DE" i="1" dirty="0" err="1"/>
              <a:t>emersum</a:t>
            </a:r>
            <a:r>
              <a:rPr lang="de-DE" dirty="0"/>
              <a:t>) rund 50 Zentimeter groß wird, erreicht der Aufrechte Igelkolben (</a:t>
            </a:r>
            <a:r>
              <a:rPr lang="de-DE" i="1" dirty="0" err="1"/>
              <a:t>Sparganium</a:t>
            </a:r>
            <a:r>
              <a:rPr lang="de-DE" i="1" dirty="0"/>
              <a:t> </a:t>
            </a:r>
            <a:r>
              <a:rPr lang="de-DE" i="1" dirty="0" err="1"/>
              <a:t>erectum</a:t>
            </a:r>
            <a:r>
              <a:rPr lang="de-DE" dirty="0"/>
              <a:t>) mit seinem verzweigten Blütenstand mehr als einen Meter Höhe. Beide Arten haben rohrkolbenähnliche, längliche Blätter, die Blüten sind cremefarben. Anders als Rohrkolben sind Igelkolben nicht allzu ausbreitungsfreudig.</a:t>
            </a:r>
          </a:p>
          <a:p>
            <a:pPr marL="0" indent="0">
              <a:buFont typeface="Arial" panose="020B0604020202020204" pitchFamily="34" charset="0"/>
              <a:buNone/>
            </a:pPr>
            <a:endParaRPr lang="de-DE" dirty="0"/>
          </a:p>
          <a:p>
            <a:pPr marL="0" indent="0">
              <a:buFont typeface="Arial" panose="020B0604020202020204" pitchFamily="34" charset="0"/>
              <a:buNone/>
            </a:pPr>
            <a:r>
              <a:rPr lang="de-DE" dirty="0"/>
              <a:t>Textquelle: https://www.nabu.de/umwelt-und-ressourcen/oekologisch-leben/balkon-und-garten/pflanzen/zierpflanzen/02926.html</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19</a:t>
            </a:fld>
            <a:endParaRPr lang="de-DE"/>
          </a:p>
        </p:txBody>
      </p:sp>
    </p:spTree>
    <p:extLst>
      <p:ext uri="{BB962C8B-B14F-4D97-AF65-F5344CB8AC3E}">
        <p14:creationId xmlns:p14="http://schemas.microsoft.com/office/powerpoint/2010/main" val="540167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Bildquellen:</a:t>
            </a:r>
          </a:p>
          <a:p>
            <a:pPr marL="171450" indent="-171450">
              <a:buFont typeface="Arial" panose="020B0604020202020204" pitchFamily="34" charset="0"/>
              <a:buChar char="•"/>
            </a:pPr>
            <a:r>
              <a:rPr lang="de-DE" dirty="0"/>
              <a:t>Froschbiss https://commons.wikimedia.org/wiki/File:Hydrocharis.jpg</a:t>
            </a:r>
          </a:p>
          <a:p>
            <a:r>
              <a:rPr lang="de-DE" dirty="0"/>
              <a:t>Die Schwimmblätter des hübschen </a:t>
            </a:r>
            <a:r>
              <a:rPr lang="de-DE" b="1" dirty="0"/>
              <a:t>Froschbisses</a:t>
            </a:r>
            <a:r>
              <a:rPr lang="de-DE" dirty="0"/>
              <a:t> (</a:t>
            </a:r>
            <a:r>
              <a:rPr lang="de-DE" i="1" dirty="0" err="1"/>
              <a:t>Hydrocharia</a:t>
            </a:r>
            <a:r>
              <a:rPr lang="de-DE" i="1" dirty="0"/>
              <a:t> </a:t>
            </a:r>
            <a:r>
              <a:rPr lang="de-DE" i="1" dirty="0" err="1"/>
              <a:t>morsus-ranae</a:t>
            </a:r>
            <a:r>
              <a:rPr lang="de-DE" dirty="0"/>
              <a:t>) sehen aus wie die einer Mini-Seerose. Der Unterschied wird aber spätestens bei der sommerlichen Blüte deutlich. Die kleinen Blüten haben nämlich nur drei weiße Blütenblätter, die Staubblätter sind hellgelb. Froschbiss gedeiht am besten in </a:t>
            </a:r>
            <a:r>
              <a:rPr lang="de-DE" b="1" dirty="0"/>
              <a:t>relativ saurem Wasser</a:t>
            </a:r>
            <a:r>
              <a:rPr lang="de-DE" dirty="0"/>
              <a:t>.</a:t>
            </a:r>
          </a:p>
          <a:p>
            <a:endParaRPr lang="de-DE" dirty="0"/>
          </a:p>
          <a:p>
            <a:pPr marL="171450" indent="-171450">
              <a:buFont typeface="Arial" panose="020B0604020202020204" pitchFamily="34" charset="0"/>
              <a:buChar char="•"/>
            </a:pPr>
            <a:r>
              <a:rPr lang="de-DE" dirty="0" err="1"/>
              <a:t>Ähriges</a:t>
            </a:r>
            <a:r>
              <a:rPr lang="de-DE" dirty="0"/>
              <a:t> Tausendblatt https://commons.wikimedia.org/wiki/File:MyriophyllumSpicatum.jpg</a:t>
            </a:r>
          </a:p>
          <a:p>
            <a:r>
              <a:rPr lang="de-DE" dirty="0"/>
              <a:t>Auch vom Tausendblatt gibt es mehrere Arten. Besonders zu empfehlen, weil ein guter Sauerstofflieferant im Teich, ist das </a:t>
            </a:r>
            <a:r>
              <a:rPr lang="de-DE" b="1" dirty="0" err="1"/>
              <a:t>Ährige</a:t>
            </a:r>
            <a:r>
              <a:rPr lang="de-DE" b="1" dirty="0"/>
              <a:t> Tausendblatt</a:t>
            </a:r>
            <a:r>
              <a:rPr lang="de-DE" dirty="0"/>
              <a:t> (</a:t>
            </a:r>
            <a:r>
              <a:rPr lang="de-DE" i="1" dirty="0" err="1"/>
              <a:t>Myriophyllum</a:t>
            </a:r>
            <a:r>
              <a:rPr lang="de-DE" i="1" dirty="0"/>
              <a:t> </a:t>
            </a:r>
            <a:r>
              <a:rPr lang="de-DE" i="1" dirty="0" err="1"/>
              <a:t>spicatum</a:t>
            </a:r>
            <a:r>
              <a:rPr lang="de-DE" dirty="0"/>
              <a:t>). Es wächst ab etwa 30 Zentimetern Tiefe, im Sommer wachsen dünne Triebe aus dem Wasser heraus, die blassrosa Blüten tragen. </a:t>
            </a:r>
          </a:p>
          <a:p>
            <a:endParaRPr lang="de-DE" dirty="0"/>
          </a:p>
          <a:p>
            <a:pPr marL="171450" indent="-171450">
              <a:buFont typeface="Arial" panose="020B0604020202020204" pitchFamily="34" charset="0"/>
              <a:buChar char="•"/>
            </a:pPr>
            <a:r>
              <a:rPr lang="de-DE" dirty="0"/>
              <a:t>Seerose </a:t>
            </a:r>
            <a:r>
              <a:rPr lang="de-DE" dirty="0" err="1"/>
              <a:t>nymphea</a:t>
            </a:r>
            <a:r>
              <a:rPr lang="de-DE" dirty="0"/>
              <a:t> </a:t>
            </a:r>
            <a:r>
              <a:rPr lang="de-DE" dirty="0" err="1"/>
              <a:t>alba</a:t>
            </a:r>
            <a:r>
              <a:rPr lang="de-DE" dirty="0"/>
              <a:t> https://commons.wikimedia.org/wiki/File:2016_Kwiat_grzybieni_bia%C5%82ych_2.jpg</a:t>
            </a:r>
          </a:p>
          <a:p>
            <a:pPr marL="0" indent="0">
              <a:buFont typeface="Arial" panose="020B0604020202020204" pitchFamily="34" charset="0"/>
              <a:buNone/>
            </a:pPr>
            <a:r>
              <a:rPr lang="de-DE" dirty="0"/>
              <a:t>Die </a:t>
            </a:r>
            <a:r>
              <a:rPr lang="de-DE" b="1" dirty="0"/>
              <a:t>Seerose</a:t>
            </a:r>
            <a:r>
              <a:rPr lang="de-DE" dirty="0"/>
              <a:t> ist die klassische Schwimmpflanze, sie sollte in keinem Gartenteich fehlen. Die Wildform </a:t>
            </a:r>
            <a:r>
              <a:rPr lang="de-DE" i="1" dirty="0" err="1"/>
              <a:t>Nymphaea</a:t>
            </a:r>
            <a:r>
              <a:rPr lang="de-DE" i="1" dirty="0"/>
              <a:t> </a:t>
            </a:r>
            <a:r>
              <a:rPr lang="de-DE" i="1" dirty="0" err="1"/>
              <a:t>alba</a:t>
            </a:r>
            <a:r>
              <a:rPr lang="de-DE" dirty="0"/>
              <a:t> blüht rein weiß mit hellgelben Staubblättern, Gärtnereien bieten meist so genannte Hybriden an, wobei die Blütenfarben von weiß über cremegelb bis zu zahlreichen Rosatönen gehen und es auch gefüllte Arten gibt. Unbedingt beachten: Die einzelnen Sorten haben sehr unterschiedliche Ansprüche an die Wassertiefe.</a:t>
            </a:r>
          </a:p>
          <a:p>
            <a:pPr marL="0" indent="0">
              <a:buFont typeface="Arial" panose="020B0604020202020204" pitchFamily="34" charset="0"/>
              <a:buNone/>
            </a:pPr>
            <a:endParaRPr lang="de-DE" dirty="0"/>
          </a:p>
          <a:p>
            <a:pPr marL="0" indent="0">
              <a:buFont typeface="Arial" panose="020B0604020202020204" pitchFamily="34" charset="0"/>
              <a:buNone/>
            </a:pPr>
            <a:r>
              <a:rPr lang="de-DE" dirty="0"/>
              <a:t>Textquelle: https://www.nabu.de/umwelt-und-ressourcen/oekologisch-leben/balkon-und-garten/pflanzen/zierpflanzen/02926.html</a:t>
            </a:r>
          </a:p>
          <a:p>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20</a:t>
            </a:fld>
            <a:endParaRPr lang="de-DE"/>
          </a:p>
        </p:txBody>
      </p:sp>
    </p:spTree>
    <p:extLst>
      <p:ext uri="{BB962C8B-B14F-4D97-AF65-F5344CB8AC3E}">
        <p14:creationId xmlns:p14="http://schemas.microsoft.com/office/powerpoint/2010/main" val="2675305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Textquelle: NABU https://wwwnabu.de/umwelt-und-ressourcen/oekologisch-leben/balkon-und-garten/pflanzen/zierpflanzen/02926.html </a:t>
            </a:r>
          </a:p>
          <a:p>
            <a:r>
              <a:rPr lang="de-DE" dirty="0"/>
              <a:t>https://biodivobst.uni-hohenheim.de/Steckbriefe.pdf</a:t>
            </a:r>
          </a:p>
          <a:p>
            <a:endParaRPr lang="de-DE" dirty="0"/>
          </a:p>
          <a:p>
            <a:pPr marL="171450" indent="-171450">
              <a:buFont typeface="Arial" panose="020B0604020202020204" pitchFamily="34" charset="0"/>
              <a:buChar char="•"/>
            </a:pPr>
            <a:r>
              <a:rPr lang="de-DE" dirty="0"/>
              <a:t>Schlammschichtentnahme – am besten im Herbst/Winter</a:t>
            </a:r>
          </a:p>
          <a:p>
            <a:pPr marL="171450" indent="-171450">
              <a:buFont typeface="Arial" panose="020B0604020202020204" pitchFamily="34" charset="0"/>
              <a:buChar char="•"/>
            </a:pPr>
            <a:r>
              <a:rPr lang="de-DE" dirty="0"/>
              <a:t>Röhrichte und Schilf – nur selten mähen und wenn, nur zw. Oktober und März bzw. außerhalb der Brutzeit von Vögeln</a:t>
            </a:r>
          </a:p>
          <a:p>
            <a:pPr marL="171450" indent="-171450">
              <a:buFont typeface="Arial" panose="020B0604020202020204" pitchFamily="34" charset="0"/>
              <a:buChar char="•"/>
            </a:pPr>
            <a:r>
              <a:rPr lang="de-DE" dirty="0"/>
              <a:t>Uferrandstreifen – nur selten oder gar nicht mähen, um Rückzugsort für Insekten/Amphibien zu bewahren. Wenn gemulcht wird </a:t>
            </a:r>
            <a:r>
              <a:rPr lang="de-DE" dirty="0">
                <a:sym typeface="Wingdings" panose="05000000000000000000" pitchFamily="2" charset="2"/>
              </a:rPr>
              <a:t> Schnitthöhe mind. 8 cm, um Amphibien zu schützen.</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21</a:t>
            </a:fld>
            <a:endParaRPr lang="de-DE"/>
          </a:p>
        </p:txBody>
      </p:sp>
    </p:spTree>
    <p:extLst>
      <p:ext uri="{BB962C8B-B14F-4D97-AF65-F5344CB8AC3E}">
        <p14:creationId xmlns:p14="http://schemas.microsoft.com/office/powerpoint/2010/main" val="2481154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https://pixabay.com/de/photos/fragezeichen-frage-symbol-zeichen-463497/ (26.10.21)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Bewässerung oder/und Frostschutzberegnung, Löschteich…</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Folien- oder naturnaher Teich, Wassersilo…</a:t>
            </a:r>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2</a:t>
            </a:fld>
            <a:endParaRPr lang="de-DE"/>
          </a:p>
        </p:txBody>
      </p:sp>
    </p:spTree>
    <p:extLst>
      <p:ext uri="{BB962C8B-B14F-4D97-AF65-F5344CB8AC3E}">
        <p14:creationId xmlns:p14="http://schemas.microsoft.com/office/powerpoint/2010/main" val="232600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Bildquellen (17.10.23): </a:t>
            </a:r>
          </a:p>
          <a:p>
            <a:r>
              <a:rPr lang="de-DE" dirty="0"/>
              <a:t>Stockente: https://pixabay.com/de/photos/ente-stockente-wasservogel-kopf%C3%BCber-4505734/</a:t>
            </a:r>
          </a:p>
          <a:p>
            <a:r>
              <a:rPr lang="de-DE" dirty="0"/>
              <a:t>Libelle: https://pixabay.com/de/photos/libelle-insekt-makro-fl%C3%BCgel-3456317/</a:t>
            </a:r>
          </a:p>
          <a:p>
            <a:r>
              <a:rPr lang="de-DE" dirty="0"/>
              <a:t>Kohlmeise: https://pixabay.com/de/photos/vogel-kohlmeise-meise-8287192/</a:t>
            </a:r>
          </a:p>
          <a:p>
            <a:r>
              <a:rPr lang="de-DE" dirty="0"/>
              <a:t>Eintagsfliege: https://pixabay.com/de/photos/gro%C3%9Fe-eintagsfliege-fliege-insekt-4198929/</a:t>
            </a:r>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22</a:t>
            </a:fld>
            <a:endParaRPr lang="de-DE"/>
          </a:p>
        </p:txBody>
      </p:sp>
    </p:spTree>
    <p:extLst>
      <p:ext uri="{BB962C8B-B14F-4D97-AF65-F5344CB8AC3E}">
        <p14:creationId xmlns:p14="http://schemas.microsoft.com/office/powerpoint/2010/main" val="33029603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https://pixabay.com/de/photos/fragezeichen-frage-symbol-zeichen-463497/ (26.10.21)</a:t>
            </a:r>
          </a:p>
          <a:p>
            <a:endParaRPr lang="de-DE" dirty="0"/>
          </a:p>
          <a:p>
            <a:r>
              <a:rPr lang="de-DE" dirty="0"/>
              <a:t>Die Vorteile finden sich auf der nächsten Folie</a:t>
            </a:r>
          </a:p>
        </p:txBody>
      </p:sp>
      <p:sp>
        <p:nvSpPr>
          <p:cNvPr id="4" name="Foliennummernplatzhalter 3"/>
          <p:cNvSpPr>
            <a:spLocks noGrp="1"/>
          </p:cNvSpPr>
          <p:nvPr>
            <p:ph type="sldNum" sz="quarter" idx="5"/>
          </p:nvPr>
        </p:nvSpPr>
        <p:spPr/>
        <p:txBody>
          <a:bodyPr/>
          <a:lstStyle/>
          <a:p>
            <a:fld id="{2B4B573A-7FCE-415E-A4AD-E9637DB1D213}" type="slidenum">
              <a:rPr lang="de-DE" smtClean="0"/>
              <a:t>23</a:t>
            </a:fld>
            <a:endParaRPr lang="de-DE"/>
          </a:p>
        </p:txBody>
      </p:sp>
    </p:spTree>
    <p:extLst>
      <p:ext uri="{BB962C8B-B14F-4D97-AF65-F5344CB8AC3E}">
        <p14:creationId xmlns:p14="http://schemas.microsoft.com/office/powerpoint/2010/main" val="1163249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Wie anfangs schon erwähnt, profitiert auch der Obstbaubetrieb von einem hohen Aufkommen von Wildbienen, die für die Befruchtung der Obstbäume einen wichtigen Beitrag leisten. Durch die Förderung von Wildbienen wird auch das ökologische System gestärkt und trägt zur funktionalen Biodiversität bei.</a:t>
            </a:r>
          </a:p>
        </p:txBody>
      </p:sp>
      <p:sp>
        <p:nvSpPr>
          <p:cNvPr id="4" name="Foliennummernplatzhalter 3"/>
          <p:cNvSpPr>
            <a:spLocks noGrp="1"/>
          </p:cNvSpPr>
          <p:nvPr>
            <p:ph type="sldNum" sz="quarter" idx="5"/>
          </p:nvPr>
        </p:nvSpPr>
        <p:spPr/>
        <p:txBody>
          <a:bodyPr/>
          <a:lstStyle/>
          <a:p>
            <a:fld id="{2B4B573A-7FCE-415E-A4AD-E9637DB1D213}" type="slidenum">
              <a:rPr lang="de-DE" smtClean="0"/>
              <a:t>25</a:t>
            </a:fld>
            <a:endParaRPr lang="de-DE"/>
          </a:p>
        </p:txBody>
      </p:sp>
    </p:spTree>
    <p:extLst>
      <p:ext uri="{BB962C8B-B14F-4D97-AF65-F5344CB8AC3E}">
        <p14:creationId xmlns:p14="http://schemas.microsoft.com/office/powerpoint/2010/main" val="40530349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kann die PPT-Präsentation einen Überblick über die Baumaßnahmen geben. Die Bepflanzung ist zum aktuellen Zeitpunkt (Dez 2023) jedoch noch nicht erfolgt.</a:t>
            </a:r>
          </a:p>
        </p:txBody>
      </p:sp>
      <p:sp>
        <p:nvSpPr>
          <p:cNvPr id="4" name="Foliennummernplatzhalter 3"/>
          <p:cNvSpPr>
            <a:spLocks noGrp="1"/>
          </p:cNvSpPr>
          <p:nvPr>
            <p:ph type="sldNum" sz="quarter" idx="5"/>
          </p:nvPr>
        </p:nvSpPr>
        <p:spPr/>
        <p:txBody>
          <a:bodyPr/>
          <a:lstStyle/>
          <a:p>
            <a:fld id="{2B4B573A-7FCE-415E-A4AD-E9637DB1D213}" type="slidenum">
              <a:rPr lang="de-DE" smtClean="0"/>
              <a:t>26</a:t>
            </a:fld>
            <a:endParaRPr lang="de-DE"/>
          </a:p>
        </p:txBody>
      </p:sp>
    </p:spTree>
    <p:extLst>
      <p:ext uri="{BB962C8B-B14F-4D97-AF65-F5344CB8AC3E}">
        <p14:creationId xmlns:p14="http://schemas.microsoft.com/office/powerpoint/2010/main" val="3992577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https://pixabay.com/de/photos/fragezeichen-frage-symbol-zeichen-463497/ (26.10.21)</a:t>
            </a:r>
          </a:p>
          <a:p>
            <a:endParaRPr lang="de-DE" dirty="0"/>
          </a:p>
          <a:p>
            <a:r>
              <a:rPr lang="de-DE" dirty="0"/>
              <a:t>Mögliche Diskussionspunkte sind auf der folgenden Folie aufgeführt</a:t>
            </a:r>
          </a:p>
        </p:txBody>
      </p:sp>
      <p:sp>
        <p:nvSpPr>
          <p:cNvPr id="4" name="Foliennummernplatzhalter 3"/>
          <p:cNvSpPr>
            <a:spLocks noGrp="1"/>
          </p:cNvSpPr>
          <p:nvPr>
            <p:ph type="sldNum" sz="quarter" idx="5"/>
          </p:nvPr>
        </p:nvSpPr>
        <p:spPr/>
        <p:txBody>
          <a:bodyPr/>
          <a:lstStyle/>
          <a:p>
            <a:fld id="{2B4B573A-7FCE-415E-A4AD-E9637DB1D213}" type="slidenum">
              <a:rPr lang="de-DE" smtClean="0"/>
              <a:t>27</a:t>
            </a:fld>
            <a:endParaRPr lang="de-DE"/>
          </a:p>
        </p:txBody>
      </p:sp>
    </p:spTree>
    <p:extLst>
      <p:ext uri="{BB962C8B-B14F-4D97-AF65-F5344CB8AC3E}">
        <p14:creationId xmlns:p14="http://schemas.microsoft.com/office/powerpoint/2010/main" val="14336223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Grasicon</a:t>
            </a:r>
            <a:r>
              <a:rPr lang="de-DE" dirty="0"/>
              <a:t>: https://www.flaticon.com/de/kostenloses-icon/gras_3959215?related_id=3959215 (18.10.23)</a:t>
            </a:r>
          </a:p>
          <a:p>
            <a:endParaRPr lang="de-DE" dirty="0"/>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29</a:t>
            </a:fld>
            <a:endParaRPr lang="de-DE"/>
          </a:p>
        </p:txBody>
      </p:sp>
    </p:spTree>
    <p:extLst>
      <p:ext uri="{BB962C8B-B14F-4D97-AF65-F5344CB8AC3E}">
        <p14:creationId xmlns:p14="http://schemas.microsoft.com/office/powerpoint/2010/main" val="2850194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Mögliche Lösung</a:t>
            </a:r>
          </a:p>
        </p:txBody>
      </p:sp>
      <p:sp>
        <p:nvSpPr>
          <p:cNvPr id="4" name="Foliennummernplatzhalter 3"/>
          <p:cNvSpPr>
            <a:spLocks noGrp="1"/>
          </p:cNvSpPr>
          <p:nvPr>
            <p:ph type="sldNum" sz="quarter" idx="5"/>
          </p:nvPr>
        </p:nvSpPr>
        <p:spPr/>
        <p:txBody>
          <a:bodyPr/>
          <a:lstStyle/>
          <a:p>
            <a:fld id="{2B4B573A-7FCE-415E-A4AD-E9637DB1D213}" type="slidenum">
              <a:rPr lang="de-DE" smtClean="0"/>
              <a:t>30</a:t>
            </a:fld>
            <a:endParaRPr lang="de-DE"/>
          </a:p>
        </p:txBody>
      </p:sp>
    </p:spTree>
    <p:extLst>
      <p:ext uri="{BB962C8B-B14F-4D97-AF65-F5344CB8AC3E}">
        <p14:creationId xmlns:p14="http://schemas.microsoft.com/office/powerpoint/2010/main" val="4256027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Nutzen:</a:t>
            </a:r>
          </a:p>
          <a:p>
            <a:pPr marL="171450" indent="-171450">
              <a:buFont typeface="Arial" panose="020B0604020202020204" pitchFamily="34" charset="0"/>
              <a:buChar char="•"/>
            </a:pPr>
            <a:r>
              <a:rPr lang="de-DE" dirty="0"/>
              <a:t>Einstiegsmodul: Erstellung eines betriebsindividuellen Maßnahmenplans zur Biodiversität, Erschließung von zusätzlichem Einkommen durch Landschaftspflege, Darstellung der Naturschutzleistungen des Betriebs</a:t>
            </a:r>
          </a:p>
          <a:p>
            <a:pPr marL="171450" indent="-171450">
              <a:buFont typeface="Arial" panose="020B0604020202020204" pitchFamily="34" charset="0"/>
              <a:buChar char="•"/>
            </a:pPr>
            <a:r>
              <a:rPr lang="de-DE" dirty="0"/>
              <a:t>Spezialmodul: Begleitung der Umsetzung von Maßnahmen zum Naturschutz, zur Artenvielfalt und zur Offenhaltung der Landschaft • Fachgerechte Umsetzung der Natura 2000- und </a:t>
            </a:r>
            <a:r>
              <a:rPr lang="de-DE" dirty="0" err="1"/>
              <a:t>Greening</a:t>
            </a:r>
            <a:r>
              <a:rPr lang="de-DE" dirty="0"/>
              <a:t>-Anforderungen • Einkommen durch Landschaftspflege Förderung • Öffentlichkeitswirksame Darstellung der Maßnahmen </a:t>
            </a:r>
          </a:p>
          <a:p>
            <a:pPr marL="0" indent="0">
              <a:buFont typeface="Arial" panose="020B0604020202020204" pitchFamily="34" charset="0"/>
              <a:buNone/>
            </a:pPr>
            <a:r>
              <a:rPr lang="de-DE" b="1" dirty="0"/>
              <a:t>Kosten:</a:t>
            </a:r>
          </a:p>
          <a:p>
            <a:pPr marL="0" indent="0">
              <a:buFont typeface="Arial" panose="020B0604020202020204" pitchFamily="34" charset="0"/>
              <a:buNone/>
            </a:pPr>
            <a:r>
              <a:rPr lang="de-DE" dirty="0"/>
              <a:t>Beide Module: 100 Prozent der förderfähigen Kosten (ohne MwSt.), bis zu 1.100 EUR</a:t>
            </a:r>
          </a:p>
        </p:txBody>
      </p:sp>
      <p:sp>
        <p:nvSpPr>
          <p:cNvPr id="4" name="Foliennummernplatzhalter 3"/>
          <p:cNvSpPr>
            <a:spLocks noGrp="1"/>
          </p:cNvSpPr>
          <p:nvPr>
            <p:ph type="sldNum" sz="quarter" idx="5"/>
          </p:nvPr>
        </p:nvSpPr>
        <p:spPr/>
        <p:txBody>
          <a:bodyPr/>
          <a:lstStyle/>
          <a:p>
            <a:fld id="{2B4B573A-7FCE-415E-A4AD-E9637DB1D213}" type="slidenum">
              <a:rPr lang="de-DE" smtClean="0"/>
              <a:t>31</a:t>
            </a:fld>
            <a:endParaRPr lang="de-DE"/>
          </a:p>
        </p:txBody>
      </p:sp>
    </p:spTree>
    <p:extLst>
      <p:ext uri="{BB962C8B-B14F-4D97-AF65-F5344CB8AC3E}">
        <p14:creationId xmlns:p14="http://schemas.microsoft.com/office/powerpoint/2010/main" val="41012207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32</a:t>
            </a:fld>
            <a:endParaRPr lang="de-DE"/>
          </a:p>
        </p:txBody>
      </p:sp>
    </p:spTree>
    <p:extLst>
      <p:ext uri="{BB962C8B-B14F-4D97-AF65-F5344CB8AC3E}">
        <p14:creationId xmlns:p14="http://schemas.microsoft.com/office/powerpoint/2010/main" val="916845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34</a:t>
            </a:fld>
            <a:endParaRPr lang="de-DE"/>
          </a:p>
        </p:txBody>
      </p:sp>
    </p:spTree>
    <p:extLst>
      <p:ext uri="{BB962C8B-B14F-4D97-AF65-F5344CB8AC3E}">
        <p14:creationId xmlns:p14="http://schemas.microsoft.com/office/powerpoint/2010/main" val="3577119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 Grafik zeigt für das Raster 88105 (25x25 km) im Landkreis Bodenseekreis https://awa.agriadapt.eu/de/map/88105/climate-projections die Projektion für die klimatische Wasserbilanz (Niederschlag minus potentielle Verdunstung) für den Zeitabschnitt April-Sept. In der 2. Projektionshälfte von 2017-20146 nimmt die klimatische Wasserbilanz ab, gerät also vermehrt in den negativen Bereich.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3</a:t>
            </a:fld>
            <a:endParaRPr lang="de-DE"/>
          </a:p>
        </p:txBody>
      </p:sp>
    </p:spTree>
    <p:extLst>
      <p:ext uri="{BB962C8B-B14F-4D97-AF65-F5344CB8AC3E}">
        <p14:creationId xmlns:p14="http://schemas.microsoft.com/office/powerpoint/2010/main" val="1979452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 Grafik zeigt für das Raster 88105 (25x25 km) im Landkreis Bodenseekreis https://awa.agriadapt.eu/de/map/88105/climate-projections die Projektion für Frost zwischen April-Juni. In der 2. Projektionshälfte von 2017-2046 nimmt das Risiko für Spätfrost etwas zu, es sind in regelmäßigeren Abständen mit mehreren Frosttagen zu rechnen. Hier ist der Trend nicht so eindeutig. Problematisch aber kann es werden, wenn durch den tendenziell früheren Vegetationsbeginn die Blüte früher beginnt und mit früherem Blühbeginn auch das Frostrisiko wächst.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r>
              <a:rPr lang="de-DE" dirty="0"/>
              <a:t>Für die Frostberegnung sind jedoch sehr große Wassermengen notwendig. Bei einer 14 stündigen Beregnung: </a:t>
            </a:r>
            <a:r>
              <a:rPr lang="sv-SE" sz="1200" b="0" i="0" u="none" strike="noStrike" kern="1200" baseline="0" dirty="0">
                <a:solidFill>
                  <a:schemeClr val="tx1"/>
                </a:solidFill>
                <a:latin typeface="+mn-lt"/>
                <a:ea typeface="+mn-ea"/>
                <a:cs typeface="+mn-cs"/>
              </a:rPr>
              <a:t>VBeregnung = 40 m³/(h · ha) · 14 h = </a:t>
            </a:r>
            <a:r>
              <a:rPr lang="de-DE" sz="1200" b="0" i="0" u="none" strike="noStrike" kern="1200" baseline="0" dirty="0">
                <a:solidFill>
                  <a:schemeClr val="tx1"/>
                </a:solidFill>
                <a:latin typeface="+mn-lt"/>
                <a:ea typeface="+mn-ea"/>
                <a:cs typeface="+mn-cs"/>
              </a:rPr>
              <a:t>560 m³/ha. So wurde beispielsweise ermittelt,</a:t>
            </a:r>
          </a:p>
          <a:p>
            <a:r>
              <a:rPr lang="de-DE" sz="1200" b="0" i="0" u="none" strike="noStrike" kern="1200" baseline="0" dirty="0">
                <a:solidFill>
                  <a:schemeClr val="tx1"/>
                </a:solidFill>
                <a:latin typeface="+mn-lt"/>
                <a:ea typeface="+mn-ea"/>
                <a:cs typeface="+mn-cs"/>
              </a:rPr>
              <a:t>dass es im Allgemeinen ausreicht, Beregnungswasser nur für 10 statt für die gesamten 14 Stunden vorzuhalten, da das Wasser für die verbleibenden 4 Stunden während der Beregnung nachläuft (Inken Laude, Guido Majehrke und Heinrich Reincke: Beregnungsteiche – eine Chance zur ökologischen Aufwertung der Obstanbauregion Altes Land).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4</a:t>
            </a:fld>
            <a:endParaRPr lang="de-DE"/>
          </a:p>
        </p:txBody>
      </p:sp>
    </p:spTree>
    <p:extLst>
      <p:ext uri="{BB962C8B-B14F-4D97-AF65-F5344CB8AC3E}">
        <p14:creationId xmlns:p14="http://schemas.microsoft.com/office/powerpoint/2010/main" val="4096050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Wassersilo - https://www.genap.nl/de/losungen/tuinbouw/wassersilos/</a:t>
            </a:r>
          </a:p>
          <a:p>
            <a:endParaRPr lang="de-DE" dirty="0"/>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5</a:t>
            </a:fld>
            <a:endParaRPr lang="de-DE"/>
          </a:p>
        </p:txBody>
      </p:sp>
    </p:spTree>
    <p:extLst>
      <p:ext uri="{BB962C8B-B14F-4D97-AF65-F5344CB8AC3E}">
        <p14:creationId xmlns:p14="http://schemas.microsoft.com/office/powerpoint/2010/main" val="483482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https://pixabay.com/de/photos/fragezeichen-frage-symbol-zeichen-463497/ (26.10.21)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Mögliche Antworten s. folgende Folie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6</a:t>
            </a:fld>
            <a:endParaRPr lang="de-DE"/>
          </a:p>
        </p:txBody>
      </p:sp>
    </p:spTree>
    <p:extLst>
      <p:ext uri="{BB962C8B-B14F-4D97-AF65-F5344CB8AC3E}">
        <p14:creationId xmlns:p14="http://schemas.microsoft.com/office/powerpoint/2010/main" val="555545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Kosten für die Erstellung und Instandhaltung der verschiedenen Anlagentypen wurden hier nicht berücksichtigt. Auch nicht die Auflagen für die Genehmigung.</a:t>
            </a:r>
          </a:p>
          <a:p>
            <a:endParaRPr lang="de-DE" dirty="0"/>
          </a:p>
          <a:p>
            <a:r>
              <a:rPr lang="de-DE" b="1" dirty="0"/>
              <a:t>Im Folgenden soll nun im Rahmen der Biodiversitätsförderung ein naturnaher Bewässerungsteich näher betrachtet werden</a:t>
            </a:r>
          </a:p>
          <a:p>
            <a:pPr marL="0" indent="0">
              <a:buFont typeface="Arial" panose="020B0604020202020204" pitchFamily="34" charset="0"/>
              <a:buNone/>
            </a:pPr>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7</a:t>
            </a:fld>
            <a:endParaRPr lang="de-DE"/>
          </a:p>
        </p:txBody>
      </p:sp>
    </p:spTree>
    <p:extLst>
      <p:ext uri="{BB962C8B-B14F-4D97-AF65-F5344CB8AC3E}">
        <p14:creationId xmlns:p14="http://schemas.microsoft.com/office/powerpoint/2010/main" val="3844763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baseline="0" dirty="0">
                <a:solidFill>
                  <a:schemeClr val="tx1"/>
                </a:solidFill>
                <a:latin typeface="+mn-lt"/>
                <a:ea typeface="+mn-ea"/>
                <a:cs typeface="+mn-cs"/>
              </a:rPr>
              <a:t>Grafik: </a:t>
            </a:r>
            <a:r>
              <a:rPr lang="de-DE" sz="1200" dirty="0"/>
              <a:t>Beispiel Regelquerschnitt für einen Beregnungsteich, </a:t>
            </a:r>
            <a:r>
              <a:rPr lang="de-DE" sz="1200" dirty="0" err="1"/>
              <a:t>Sweco</a:t>
            </a:r>
            <a:r>
              <a:rPr lang="de-DE" sz="1200" dirty="0"/>
              <a:t> GmbH</a:t>
            </a:r>
          </a:p>
          <a:p>
            <a:endParaRPr lang="de-DE" sz="1200" b="0" i="0" u="none" strike="noStrike" kern="1200" baseline="0" dirty="0">
              <a:solidFill>
                <a:schemeClr val="tx1"/>
              </a:solidFill>
              <a:latin typeface="+mn-lt"/>
              <a:ea typeface="+mn-ea"/>
              <a:cs typeface="+mn-cs"/>
            </a:endParaRPr>
          </a:p>
          <a:p>
            <a:r>
              <a:rPr lang="de-DE" sz="1200" b="0" i="0" u="none" strike="noStrike" kern="1200" baseline="0" dirty="0">
                <a:solidFill>
                  <a:schemeClr val="tx1"/>
                </a:solidFill>
                <a:latin typeface="+mn-lt"/>
                <a:ea typeface="+mn-ea"/>
                <a:cs typeface="+mn-cs"/>
              </a:rPr>
              <a:t>(1) Als wesentliche Gestaltungsgrundsätze für Beregnungsteiche wurden in diesem Verfahren eine maximale Gewässertiefe von 3,0 m ab Wasserspiegel bei Einhaltung eines Mindestwasserstandes von 0,5 m während der Frostschutzberegnung, eine Böschungsneigung von mindestens 1 : 1,5 oder flacher sowie eine umlaufende Flachwasserberme mit einer </a:t>
            </a:r>
            <a:r>
              <a:rPr lang="de-DE" sz="1200" b="0" i="0" u="none" strike="noStrike" kern="1200" baseline="0" dirty="0" err="1">
                <a:solidFill>
                  <a:schemeClr val="tx1"/>
                </a:solidFill>
                <a:latin typeface="+mn-lt"/>
                <a:ea typeface="+mn-ea"/>
                <a:cs typeface="+mn-cs"/>
              </a:rPr>
              <a:t>Sohllage</a:t>
            </a:r>
            <a:r>
              <a:rPr lang="de-DE" sz="1200" b="0" i="0" u="none" strike="noStrike" kern="1200" baseline="0" dirty="0">
                <a:solidFill>
                  <a:schemeClr val="tx1"/>
                </a:solidFill>
                <a:latin typeface="+mn-lt"/>
                <a:ea typeface="+mn-ea"/>
                <a:cs typeface="+mn-cs"/>
              </a:rPr>
              <a:t> von 0,5 m unterhalb des Dauerwasserspiegels festgelegt. Wird die Berme leicht </a:t>
            </a:r>
            <a:r>
              <a:rPr lang="de-DE" sz="1200" b="0" i="0" u="none" strike="noStrike" kern="1200" baseline="0" dirty="0" err="1">
                <a:solidFill>
                  <a:schemeClr val="tx1"/>
                </a:solidFill>
                <a:latin typeface="+mn-lt"/>
                <a:ea typeface="+mn-ea"/>
                <a:cs typeface="+mn-cs"/>
              </a:rPr>
              <a:t>ausgemuldet</a:t>
            </a:r>
            <a:r>
              <a:rPr lang="de-DE" sz="1200" b="0" i="0" u="none" strike="noStrike" kern="1200" baseline="0" dirty="0">
                <a:solidFill>
                  <a:schemeClr val="tx1"/>
                </a:solidFill>
                <a:latin typeface="+mn-lt"/>
                <a:ea typeface="+mn-ea"/>
                <a:cs typeface="+mn-cs"/>
              </a:rPr>
              <a:t> und durch eine </a:t>
            </a:r>
            <a:r>
              <a:rPr lang="de-DE" sz="1200" b="0" i="0" u="none" strike="noStrike" kern="1200" baseline="0" dirty="0" err="1">
                <a:solidFill>
                  <a:schemeClr val="tx1"/>
                </a:solidFill>
                <a:latin typeface="+mn-lt"/>
                <a:ea typeface="+mn-ea"/>
                <a:cs typeface="+mn-cs"/>
              </a:rPr>
              <a:t>Röhrichtwalze</a:t>
            </a:r>
            <a:r>
              <a:rPr lang="de-DE" sz="1200" b="0" i="0" u="none" strike="noStrike" kern="1200" baseline="0" dirty="0">
                <a:solidFill>
                  <a:schemeClr val="tx1"/>
                </a:solidFill>
                <a:latin typeface="+mn-lt"/>
                <a:ea typeface="+mn-ea"/>
                <a:cs typeface="+mn-cs"/>
              </a:rPr>
              <a:t> mit kleiner Bodenschwelle gesichert, wird auch bei abgesenktem Teichwasserstand eine Wasserlamelle auf der Berme erhalten und das ökologische Potenzial somit weiter erhöht (Bild 2). Weiterhin wurde ein ungenutzter Uferrandstreifen von 1,0 m Breite vorgesehen, um den Eintrag von Schadstoffen zu vermindern (Inken Laude, Guido Majehrke und Heinrich Reincke: Beregnungsteiche – eine Chance zur ökologischen Aufwertung der Obstanbauregion Altes Land). </a:t>
            </a:r>
          </a:p>
          <a:p>
            <a:endParaRPr lang="de-DE" sz="1200" b="0" i="0" u="none" strike="noStrike" kern="1200" baseline="0" dirty="0">
              <a:solidFill>
                <a:schemeClr val="tx1"/>
              </a:solidFill>
              <a:latin typeface="+mn-lt"/>
              <a:ea typeface="+mn-ea"/>
              <a:cs typeface="+mn-cs"/>
            </a:endParaRPr>
          </a:p>
          <a:p>
            <a:r>
              <a:rPr lang="de-DE" sz="1200" b="0" i="0" u="none" strike="noStrike" kern="1200" baseline="0" dirty="0">
                <a:solidFill>
                  <a:schemeClr val="tx1"/>
                </a:solidFill>
                <a:latin typeface="+mn-lt"/>
                <a:ea typeface="+mn-ea"/>
                <a:cs typeface="+mn-cs"/>
              </a:rPr>
              <a:t>(2) Wasserspeicher werden i.d.R. mit Folien ausgelegt, können aber auch je nach Untergrund, ohne gebaut werden. Der Aushub kann für die Gestaltung des Walls verwendet werden. </a:t>
            </a:r>
          </a:p>
          <a:p>
            <a:r>
              <a:rPr lang="de-DE" sz="1200" b="0" i="0" u="none" strike="noStrike" kern="1200" baseline="0" dirty="0">
                <a:solidFill>
                  <a:schemeClr val="tx1"/>
                </a:solidFill>
                <a:latin typeface="+mn-lt"/>
                <a:ea typeface="+mn-ea"/>
                <a:cs typeface="+mn-cs"/>
              </a:rPr>
              <a:t>Eine sog. Berme, die die Böschung mit einem Absatz gliedert, ist Ausgangsbasis für eine wertvolle Flachwasserzone, die v.a. Amphibien fördert.</a:t>
            </a:r>
          </a:p>
        </p:txBody>
      </p:sp>
      <p:sp>
        <p:nvSpPr>
          <p:cNvPr id="4" name="Foliennummernplatzhalter 3"/>
          <p:cNvSpPr>
            <a:spLocks noGrp="1"/>
          </p:cNvSpPr>
          <p:nvPr>
            <p:ph type="sldNum" sz="quarter" idx="5"/>
          </p:nvPr>
        </p:nvSpPr>
        <p:spPr/>
        <p:txBody>
          <a:bodyPr/>
          <a:lstStyle/>
          <a:p>
            <a:fld id="{2B4B573A-7FCE-415E-A4AD-E9637DB1D213}" type="slidenum">
              <a:rPr lang="de-DE" smtClean="0"/>
              <a:t>8</a:t>
            </a:fld>
            <a:endParaRPr lang="de-DE"/>
          </a:p>
        </p:txBody>
      </p:sp>
    </p:spTree>
    <p:extLst>
      <p:ext uri="{BB962C8B-B14F-4D97-AF65-F5344CB8AC3E}">
        <p14:creationId xmlns:p14="http://schemas.microsoft.com/office/powerpoint/2010/main" val="3517781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LVWO = Landes- und Versuchsanstalt für Wein- und Obstbau in Weinsberg</a:t>
            </a:r>
          </a:p>
        </p:txBody>
      </p:sp>
      <p:sp>
        <p:nvSpPr>
          <p:cNvPr id="4" name="Foliennummernplatzhalter 3"/>
          <p:cNvSpPr>
            <a:spLocks noGrp="1"/>
          </p:cNvSpPr>
          <p:nvPr>
            <p:ph type="sldNum" sz="quarter" idx="5"/>
          </p:nvPr>
        </p:nvSpPr>
        <p:spPr/>
        <p:txBody>
          <a:bodyPr/>
          <a:lstStyle/>
          <a:p>
            <a:fld id="{2B4B573A-7FCE-415E-A4AD-E9637DB1D213}" type="slidenum">
              <a:rPr lang="de-DE" smtClean="0"/>
              <a:t>9</a:t>
            </a:fld>
            <a:endParaRPr lang="de-DE"/>
          </a:p>
        </p:txBody>
      </p:sp>
    </p:spTree>
    <p:extLst>
      <p:ext uri="{BB962C8B-B14F-4D97-AF65-F5344CB8AC3E}">
        <p14:creationId xmlns:p14="http://schemas.microsoft.com/office/powerpoint/2010/main" val="12278054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pic>
        <p:nvPicPr>
          <p:cNvPr id="35" name="Grafik 34"/>
          <p:cNvPicPr>
            <a:picLocks noChangeAspect="1"/>
          </p:cNvPicPr>
          <p:nvPr userDrawn="1"/>
        </p:nvPicPr>
        <p:blipFill rotWithShape="1">
          <a:blip r:embed="rId2" cstate="print">
            <a:extLst>
              <a:ext uri="{28A0092B-C50C-407E-A947-70E740481C1C}">
                <a14:useLocalDpi xmlns:a14="http://schemas.microsoft.com/office/drawing/2010/main" val="0"/>
              </a:ext>
            </a:extLst>
          </a:blip>
          <a:srcRect t="5755" r="2416" b="26806"/>
          <a:stretch/>
        </p:blipFill>
        <p:spPr>
          <a:xfrm>
            <a:off x="0" y="1234322"/>
            <a:ext cx="12206177" cy="5623678"/>
          </a:xfrm>
          <a:prstGeom prst="rect">
            <a:avLst/>
          </a:prstGeom>
        </p:spPr>
      </p:pic>
      <p:sp>
        <p:nvSpPr>
          <p:cNvPr id="37" name="Rechteck 36"/>
          <p:cNvSpPr/>
          <p:nvPr userDrawn="1"/>
        </p:nvSpPr>
        <p:spPr>
          <a:xfrm>
            <a:off x="0" y="6338062"/>
            <a:ext cx="12192000" cy="519938"/>
          </a:xfrm>
          <a:prstGeom prst="rect">
            <a:avLst/>
          </a:prstGeom>
          <a:solidFill>
            <a:srgbClr val="7070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ctrTitle"/>
          </p:nvPr>
        </p:nvSpPr>
        <p:spPr>
          <a:xfrm>
            <a:off x="1637130" y="2271476"/>
            <a:ext cx="9144000" cy="2387600"/>
          </a:xfrm>
          <a:solidFill>
            <a:srgbClr val="FFFFFF">
              <a:alpha val="80000"/>
            </a:srgbClr>
          </a:solidFill>
        </p:spPr>
        <p:txBody>
          <a:bodyPr anchor="ctr"/>
          <a:lstStyle>
            <a:lvl1pPr algn="ctr">
              <a:defRPr sz="6000" b="1">
                <a:solidFill>
                  <a:schemeClr val="accent6"/>
                </a:solidFill>
              </a:defRPr>
            </a:lvl1pPr>
          </a:lstStyle>
          <a:p>
            <a:r>
              <a:rPr lang="de-DE" dirty="0"/>
              <a:t>Titelmasterformat durch Klicken bearbeiten</a:t>
            </a:r>
            <a:endParaRPr lang="en-GB" dirty="0"/>
          </a:p>
        </p:txBody>
      </p:sp>
      <p:sp>
        <p:nvSpPr>
          <p:cNvPr id="3" name="Untertitel 2"/>
          <p:cNvSpPr>
            <a:spLocks noGrp="1"/>
          </p:cNvSpPr>
          <p:nvPr>
            <p:ph type="subTitle" idx="1"/>
          </p:nvPr>
        </p:nvSpPr>
        <p:spPr>
          <a:xfrm>
            <a:off x="1524000" y="4700588"/>
            <a:ext cx="9144000" cy="1655762"/>
          </a:xfrm>
        </p:spPr>
        <p:txBody>
          <a:bodyPr anchor="ct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Formatvorlage des Untertitelmasters durch Klicken bearbeiten</a:t>
            </a:r>
            <a:endParaRPr lang="en-GB" dirty="0"/>
          </a:p>
        </p:txBody>
      </p:sp>
      <p:pic>
        <p:nvPicPr>
          <p:cNvPr id="7"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90297" y="127228"/>
            <a:ext cx="1852863" cy="956316"/>
          </a:xfrm>
          <a:prstGeom prst="rect">
            <a:avLst/>
          </a:prstGeom>
        </p:spPr>
      </p:pic>
      <p:cxnSp>
        <p:nvCxnSpPr>
          <p:cNvPr id="38" name="Gerader Verbinder 37"/>
          <p:cNvCxnSpPr/>
          <p:nvPr userDrawn="1"/>
        </p:nvCxnSpPr>
        <p:spPr>
          <a:xfrm flipV="1">
            <a:off x="0" y="6325166"/>
            <a:ext cx="12192000" cy="12896"/>
          </a:xfrm>
          <a:prstGeom prst="line">
            <a:avLst/>
          </a:prstGeom>
          <a:ln w="38100">
            <a:solidFill>
              <a:srgbClr val="98C200"/>
            </a:solidFill>
          </a:ln>
        </p:spPr>
        <p:style>
          <a:lnRef idx="1">
            <a:schemeClr val="accent1"/>
          </a:lnRef>
          <a:fillRef idx="0">
            <a:schemeClr val="accent1"/>
          </a:fillRef>
          <a:effectRef idx="0">
            <a:schemeClr val="accent1"/>
          </a:effectRef>
          <a:fontRef idx="minor">
            <a:schemeClr val="tx1"/>
          </a:fontRef>
        </p:style>
      </p:cxnSp>
      <p:sp>
        <p:nvSpPr>
          <p:cNvPr id="39" name="Textfeld 38"/>
          <p:cNvSpPr txBox="1"/>
          <p:nvPr userDrawn="1"/>
        </p:nvSpPr>
        <p:spPr>
          <a:xfrm>
            <a:off x="4887822" y="6444142"/>
            <a:ext cx="2642616" cy="307777"/>
          </a:xfrm>
          <a:prstGeom prst="rect">
            <a:avLst/>
          </a:prstGeom>
          <a:noFill/>
        </p:spPr>
        <p:txBody>
          <a:bodyPr wrap="square" rtlCol="0">
            <a:spAutoFit/>
          </a:bodyPr>
          <a:lstStyle/>
          <a:p>
            <a:r>
              <a:rPr lang="de-DE" sz="1400" dirty="0">
                <a:solidFill>
                  <a:schemeClr val="bg1"/>
                </a:solidFill>
              </a:rPr>
              <a:t>www.bodensee-stiftung.org</a:t>
            </a:r>
          </a:p>
        </p:txBody>
      </p:sp>
      <p:sp>
        <p:nvSpPr>
          <p:cNvPr id="4" name="Textfeld 3"/>
          <p:cNvSpPr txBox="1"/>
          <p:nvPr userDrawn="1"/>
        </p:nvSpPr>
        <p:spPr>
          <a:xfrm>
            <a:off x="-14177" y="6094334"/>
            <a:ext cx="1256147" cy="230832"/>
          </a:xfrm>
          <a:prstGeom prst="rect">
            <a:avLst/>
          </a:prstGeom>
          <a:noFill/>
        </p:spPr>
        <p:txBody>
          <a:bodyPr wrap="square" rtlCol="0">
            <a:spAutoFit/>
          </a:bodyPr>
          <a:lstStyle/>
          <a:p>
            <a:r>
              <a:rPr lang="de-DE" sz="900" dirty="0">
                <a:solidFill>
                  <a:schemeClr val="bg1"/>
                </a:solidFill>
              </a:rPr>
              <a:t>Copyright: Beate Nash</a:t>
            </a:r>
          </a:p>
        </p:txBody>
      </p:sp>
    </p:spTree>
    <p:extLst>
      <p:ext uri="{BB962C8B-B14F-4D97-AF65-F5344CB8AC3E}">
        <p14:creationId xmlns:p14="http://schemas.microsoft.com/office/powerpoint/2010/main" val="1282678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p:cNvSpPr>
            <a:spLocks noGrp="1"/>
          </p:cNvSpPr>
          <p:nvPr>
            <p:ph type="dt" sz="half" idx="10"/>
          </p:nvPr>
        </p:nvSpPr>
        <p:spPr/>
        <p:txBody>
          <a:bodyPr/>
          <a:lstStyle/>
          <a:p>
            <a:fld id="{5430B203-BFC2-4D0B-B92D-07D96D76124C}" type="datetimeFigureOut">
              <a:rPr lang="en-GB" smtClean="0"/>
              <a:t>15/01/2024</a:t>
            </a:fld>
            <a:endParaRPr lang="en-GB"/>
          </a:p>
        </p:txBody>
      </p:sp>
      <p:sp>
        <p:nvSpPr>
          <p:cNvPr id="5" name="Fußzeilenplatzhalter 4"/>
          <p:cNvSpPr>
            <a:spLocks noGrp="1"/>
          </p:cNvSpPr>
          <p:nvPr>
            <p:ph type="ftr" sz="quarter" idx="11"/>
          </p:nvPr>
        </p:nvSpPr>
        <p:spPr/>
        <p:txBody>
          <a:bodyPr/>
          <a:lstStyle/>
          <a:p>
            <a:endParaRPr lang="en-GB"/>
          </a:p>
        </p:txBody>
      </p:sp>
      <p:sp>
        <p:nvSpPr>
          <p:cNvPr id="6" name="Foliennummernplatzhalter 5"/>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2072199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endParaRPr lang="en-GB"/>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p:cNvSpPr>
            <a:spLocks noGrp="1"/>
          </p:cNvSpPr>
          <p:nvPr>
            <p:ph type="dt" sz="half" idx="10"/>
          </p:nvPr>
        </p:nvSpPr>
        <p:spPr/>
        <p:txBody>
          <a:bodyPr/>
          <a:lstStyle/>
          <a:p>
            <a:fld id="{5430B203-BFC2-4D0B-B92D-07D96D76124C}" type="datetimeFigureOut">
              <a:rPr lang="en-GB" smtClean="0"/>
              <a:t>15/01/2024</a:t>
            </a:fld>
            <a:endParaRPr lang="en-GB"/>
          </a:p>
        </p:txBody>
      </p:sp>
      <p:sp>
        <p:nvSpPr>
          <p:cNvPr id="5" name="Fußzeilenplatzhalter 4"/>
          <p:cNvSpPr>
            <a:spLocks noGrp="1"/>
          </p:cNvSpPr>
          <p:nvPr>
            <p:ph type="ftr" sz="quarter" idx="11"/>
          </p:nvPr>
        </p:nvSpPr>
        <p:spPr/>
        <p:txBody>
          <a:bodyPr/>
          <a:lstStyle/>
          <a:p>
            <a:endParaRPr lang="en-GB"/>
          </a:p>
        </p:txBody>
      </p:sp>
      <p:sp>
        <p:nvSpPr>
          <p:cNvPr id="6" name="Foliennummernplatzhalter 5"/>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966294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8" name="Rechteck 7"/>
          <p:cNvSpPr/>
          <p:nvPr userDrawn="1"/>
        </p:nvSpPr>
        <p:spPr>
          <a:xfrm>
            <a:off x="0" y="6338062"/>
            <a:ext cx="12192000" cy="519938"/>
          </a:xfrm>
          <a:prstGeom prst="rect">
            <a:avLst/>
          </a:prstGeom>
          <a:solidFill>
            <a:srgbClr val="7070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lvl1pPr>
              <a:defRPr>
                <a:solidFill>
                  <a:srgbClr val="98C200"/>
                </a:solidFill>
                <a:latin typeface="+mn-lt"/>
              </a:defRPr>
            </a:lvl1pPr>
          </a:lstStyle>
          <a:p>
            <a:r>
              <a:rPr lang="de-DE" dirty="0"/>
              <a:t>Titelmasterformat durch Klicken bearbeiten</a:t>
            </a:r>
            <a:endParaRPr lang="en-GB" dirty="0"/>
          </a:p>
        </p:txBody>
      </p:sp>
      <p:sp>
        <p:nvSpPr>
          <p:cNvPr id="3" name="Inhaltsplatzhalter 2"/>
          <p:cNvSpPr>
            <a:spLocks noGrp="1"/>
          </p:cNvSpPr>
          <p:nvPr>
            <p:ph idx="1"/>
          </p:nvPr>
        </p:nvSpPr>
        <p:spPr/>
        <p:txBody>
          <a:bodyPr/>
          <a:lstStyle>
            <a:lvl1pPr>
              <a:defRPr>
                <a:solidFill>
                  <a:srgbClr val="707070"/>
                </a:solidFill>
              </a:defRPr>
            </a:lvl1pPr>
            <a:lvl2pPr>
              <a:defRPr>
                <a:solidFill>
                  <a:srgbClr val="707070"/>
                </a:solidFill>
              </a:defRPr>
            </a:lvl2pPr>
            <a:lvl3pPr>
              <a:defRPr>
                <a:solidFill>
                  <a:srgbClr val="707070"/>
                </a:solidFill>
              </a:defRPr>
            </a:lvl3pPr>
            <a:lvl4pPr>
              <a:defRPr>
                <a:solidFill>
                  <a:srgbClr val="707070"/>
                </a:solidFill>
              </a:defRPr>
            </a:lvl4pPr>
            <a:lvl5pPr>
              <a:defRPr>
                <a:solidFill>
                  <a:srgbClr val="707070"/>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2F48D180-B04D-4629-AC38-C1C3D8C8090B}" type="slidenum">
              <a:rPr lang="en-GB" smtClean="0"/>
              <a:pPr/>
              <a:t>‹Nr.›</a:t>
            </a:fld>
            <a:endParaRPr lang="en-GB" dirty="0"/>
          </a:p>
        </p:txBody>
      </p:sp>
      <p:cxnSp>
        <p:nvCxnSpPr>
          <p:cNvPr id="7" name="Gerader Verbinder 6"/>
          <p:cNvCxnSpPr/>
          <p:nvPr userDrawn="1"/>
        </p:nvCxnSpPr>
        <p:spPr>
          <a:xfrm flipV="1">
            <a:off x="0" y="6325166"/>
            <a:ext cx="12192000" cy="12896"/>
          </a:xfrm>
          <a:prstGeom prst="line">
            <a:avLst/>
          </a:prstGeom>
          <a:ln w="38100">
            <a:solidFill>
              <a:srgbClr val="98C200"/>
            </a:solidFill>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71048" y="143769"/>
            <a:ext cx="1331859" cy="687411"/>
          </a:xfrm>
          <a:prstGeom prst="rect">
            <a:avLst/>
          </a:prstGeom>
        </p:spPr>
      </p:pic>
      <p:sp>
        <p:nvSpPr>
          <p:cNvPr id="12" name="Textfeld 11"/>
          <p:cNvSpPr txBox="1"/>
          <p:nvPr userDrawn="1"/>
        </p:nvSpPr>
        <p:spPr>
          <a:xfrm>
            <a:off x="4887822" y="6444142"/>
            <a:ext cx="2642616" cy="307777"/>
          </a:xfrm>
          <a:prstGeom prst="rect">
            <a:avLst/>
          </a:prstGeom>
          <a:noFill/>
        </p:spPr>
        <p:txBody>
          <a:bodyPr wrap="square" rtlCol="0">
            <a:spAutoFit/>
          </a:bodyPr>
          <a:lstStyle/>
          <a:p>
            <a:r>
              <a:rPr lang="de-DE" sz="1400" dirty="0">
                <a:solidFill>
                  <a:schemeClr val="bg1"/>
                </a:solidFill>
              </a:rPr>
              <a:t>www.bodensee-stiftung.org</a:t>
            </a:r>
          </a:p>
        </p:txBody>
      </p:sp>
    </p:spTree>
    <p:extLst>
      <p:ext uri="{BB962C8B-B14F-4D97-AF65-F5344CB8AC3E}">
        <p14:creationId xmlns:p14="http://schemas.microsoft.com/office/powerpoint/2010/main" val="2139703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endParaRPr lang="en-GB"/>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5430B203-BFC2-4D0B-B92D-07D96D76124C}" type="datetimeFigureOut">
              <a:rPr lang="en-GB" smtClean="0"/>
              <a:t>15/01/2024</a:t>
            </a:fld>
            <a:endParaRPr lang="en-GB"/>
          </a:p>
        </p:txBody>
      </p:sp>
      <p:sp>
        <p:nvSpPr>
          <p:cNvPr id="5" name="Fußzeilenplatzhalter 4"/>
          <p:cNvSpPr>
            <a:spLocks noGrp="1"/>
          </p:cNvSpPr>
          <p:nvPr>
            <p:ph type="ftr" sz="quarter" idx="11"/>
          </p:nvPr>
        </p:nvSpPr>
        <p:spPr/>
        <p:txBody>
          <a:bodyPr/>
          <a:lstStyle/>
          <a:p>
            <a:endParaRPr lang="en-GB"/>
          </a:p>
        </p:txBody>
      </p:sp>
      <p:sp>
        <p:nvSpPr>
          <p:cNvPr id="6" name="Foliennummernplatzhalter 5"/>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2822620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Datumsplatzhalter 4"/>
          <p:cNvSpPr>
            <a:spLocks noGrp="1"/>
          </p:cNvSpPr>
          <p:nvPr>
            <p:ph type="dt" sz="half" idx="10"/>
          </p:nvPr>
        </p:nvSpPr>
        <p:spPr/>
        <p:txBody>
          <a:bodyPr/>
          <a:lstStyle/>
          <a:p>
            <a:fld id="{5430B203-BFC2-4D0B-B92D-07D96D76124C}" type="datetimeFigureOut">
              <a:rPr lang="en-GB" smtClean="0"/>
              <a:t>15/01/2024</a:t>
            </a:fld>
            <a:endParaRPr lang="en-GB"/>
          </a:p>
        </p:txBody>
      </p:sp>
      <p:sp>
        <p:nvSpPr>
          <p:cNvPr id="6" name="Fußzeilenplatzhalter 5"/>
          <p:cNvSpPr>
            <a:spLocks noGrp="1"/>
          </p:cNvSpPr>
          <p:nvPr>
            <p:ph type="ftr" sz="quarter" idx="11"/>
          </p:nvPr>
        </p:nvSpPr>
        <p:spPr/>
        <p:txBody>
          <a:bodyPr/>
          <a:lstStyle/>
          <a:p>
            <a:endParaRPr lang="en-GB"/>
          </a:p>
        </p:txBody>
      </p:sp>
      <p:sp>
        <p:nvSpPr>
          <p:cNvPr id="7" name="Foliennummernplatzhalter 6"/>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1105457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endParaRPr lang="en-GB"/>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7" name="Datumsplatzhalter 6"/>
          <p:cNvSpPr>
            <a:spLocks noGrp="1"/>
          </p:cNvSpPr>
          <p:nvPr>
            <p:ph type="dt" sz="half" idx="10"/>
          </p:nvPr>
        </p:nvSpPr>
        <p:spPr/>
        <p:txBody>
          <a:bodyPr/>
          <a:lstStyle/>
          <a:p>
            <a:fld id="{5430B203-BFC2-4D0B-B92D-07D96D76124C}" type="datetimeFigureOut">
              <a:rPr lang="en-GB" smtClean="0"/>
              <a:t>15/01/2024</a:t>
            </a:fld>
            <a:endParaRPr lang="en-GB"/>
          </a:p>
        </p:txBody>
      </p:sp>
      <p:sp>
        <p:nvSpPr>
          <p:cNvPr id="8" name="Fußzeilenplatzhalter 7"/>
          <p:cNvSpPr>
            <a:spLocks noGrp="1"/>
          </p:cNvSpPr>
          <p:nvPr>
            <p:ph type="ftr" sz="quarter" idx="11"/>
          </p:nvPr>
        </p:nvSpPr>
        <p:spPr/>
        <p:txBody>
          <a:bodyPr/>
          <a:lstStyle/>
          <a:p>
            <a:endParaRPr lang="en-GB"/>
          </a:p>
        </p:txBody>
      </p:sp>
      <p:sp>
        <p:nvSpPr>
          <p:cNvPr id="9" name="Foliennummernplatzhalter 8"/>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305695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
        <p:nvSpPr>
          <p:cNvPr id="3" name="Datumsplatzhalter 2"/>
          <p:cNvSpPr>
            <a:spLocks noGrp="1"/>
          </p:cNvSpPr>
          <p:nvPr>
            <p:ph type="dt" sz="half" idx="10"/>
          </p:nvPr>
        </p:nvSpPr>
        <p:spPr/>
        <p:txBody>
          <a:bodyPr/>
          <a:lstStyle/>
          <a:p>
            <a:fld id="{5430B203-BFC2-4D0B-B92D-07D96D76124C}" type="datetimeFigureOut">
              <a:rPr lang="en-GB" smtClean="0"/>
              <a:t>15/01/2024</a:t>
            </a:fld>
            <a:endParaRPr lang="en-GB"/>
          </a:p>
        </p:txBody>
      </p:sp>
      <p:sp>
        <p:nvSpPr>
          <p:cNvPr id="4" name="Fußzeilenplatzhalter 3"/>
          <p:cNvSpPr>
            <a:spLocks noGrp="1"/>
          </p:cNvSpPr>
          <p:nvPr>
            <p:ph type="ftr" sz="quarter" idx="11"/>
          </p:nvPr>
        </p:nvSpPr>
        <p:spPr/>
        <p:txBody>
          <a:bodyPr/>
          <a:lstStyle/>
          <a:p>
            <a:endParaRPr lang="en-GB"/>
          </a:p>
        </p:txBody>
      </p:sp>
      <p:sp>
        <p:nvSpPr>
          <p:cNvPr id="5" name="Foliennummernplatzhalter 4"/>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2501485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5430B203-BFC2-4D0B-B92D-07D96D76124C}" type="datetimeFigureOut">
              <a:rPr lang="en-GB" smtClean="0"/>
              <a:t>15/01/2024</a:t>
            </a:fld>
            <a:endParaRPr lang="en-GB"/>
          </a:p>
        </p:txBody>
      </p:sp>
      <p:sp>
        <p:nvSpPr>
          <p:cNvPr id="3" name="Fußzeilenplatzhalter 2"/>
          <p:cNvSpPr>
            <a:spLocks noGrp="1"/>
          </p:cNvSpPr>
          <p:nvPr>
            <p:ph type="ftr" sz="quarter" idx="11"/>
          </p:nvPr>
        </p:nvSpPr>
        <p:spPr/>
        <p:txBody>
          <a:bodyPr/>
          <a:lstStyle/>
          <a:p>
            <a:endParaRPr lang="en-GB"/>
          </a:p>
        </p:txBody>
      </p:sp>
      <p:sp>
        <p:nvSpPr>
          <p:cNvPr id="4" name="Foliennummernplatzhalter 3"/>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409035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endParaRPr lang="en-GB"/>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5430B203-BFC2-4D0B-B92D-07D96D76124C}" type="datetimeFigureOut">
              <a:rPr lang="en-GB" smtClean="0"/>
              <a:t>15/01/2024</a:t>
            </a:fld>
            <a:endParaRPr lang="en-GB"/>
          </a:p>
        </p:txBody>
      </p:sp>
      <p:sp>
        <p:nvSpPr>
          <p:cNvPr id="6" name="Fußzeilenplatzhalter 5"/>
          <p:cNvSpPr>
            <a:spLocks noGrp="1"/>
          </p:cNvSpPr>
          <p:nvPr>
            <p:ph type="ftr" sz="quarter" idx="11"/>
          </p:nvPr>
        </p:nvSpPr>
        <p:spPr/>
        <p:txBody>
          <a:bodyPr/>
          <a:lstStyle/>
          <a:p>
            <a:endParaRPr lang="en-GB"/>
          </a:p>
        </p:txBody>
      </p:sp>
      <p:sp>
        <p:nvSpPr>
          <p:cNvPr id="7" name="Foliennummernplatzhalter 6"/>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1666661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endParaRPr lang="en-GB"/>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5430B203-BFC2-4D0B-B92D-07D96D76124C}" type="datetimeFigureOut">
              <a:rPr lang="en-GB" smtClean="0"/>
              <a:t>15/01/2024</a:t>
            </a:fld>
            <a:endParaRPr lang="en-GB"/>
          </a:p>
        </p:txBody>
      </p:sp>
      <p:sp>
        <p:nvSpPr>
          <p:cNvPr id="6" name="Fußzeilenplatzhalter 5"/>
          <p:cNvSpPr>
            <a:spLocks noGrp="1"/>
          </p:cNvSpPr>
          <p:nvPr>
            <p:ph type="ftr" sz="quarter" idx="11"/>
          </p:nvPr>
        </p:nvSpPr>
        <p:spPr/>
        <p:txBody>
          <a:bodyPr/>
          <a:lstStyle/>
          <a:p>
            <a:endParaRPr lang="en-GB"/>
          </a:p>
        </p:txBody>
      </p:sp>
      <p:sp>
        <p:nvSpPr>
          <p:cNvPr id="7" name="Foliennummernplatzhalter 6"/>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2905757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endParaRPr lang="en-GB"/>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30B203-BFC2-4D0B-B92D-07D96D76124C}" type="datetimeFigureOut">
              <a:rPr lang="en-GB" smtClean="0"/>
              <a:t>15/01/2024</a:t>
            </a:fld>
            <a:endParaRPr lang="en-GB"/>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48D180-B04D-4629-AC38-C1C3D8C8090B}" type="slidenum">
              <a:rPr lang="en-GB" smtClean="0"/>
              <a:t>‹Nr.›</a:t>
            </a:fld>
            <a:endParaRPr lang="en-GB"/>
          </a:p>
        </p:txBody>
      </p:sp>
    </p:spTree>
    <p:extLst>
      <p:ext uri="{BB962C8B-B14F-4D97-AF65-F5344CB8AC3E}">
        <p14:creationId xmlns:p14="http://schemas.microsoft.com/office/powerpoint/2010/main" val="22946566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hyperlink" Target="https://commons.wikimedia.org/wiki/User:BS_Thurner_Hof"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hyperlink" Target="https://commons.wikimedia.org/wiki/User:Aka"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hyperlink" Target="https://commons.wikimedia.org/wiki/User:Fice"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3.jpg"/><Relationship Id="rId7"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www.wikidata.org/wiki/Q29586018" TargetMode="External"/><Relationship Id="rId5" Type="http://schemas.openxmlformats.org/officeDocument/2006/relationships/image" Target="../media/image24.png"/><Relationship Id="rId4" Type="http://schemas.openxmlformats.org/officeDocument/2006/relationships/hyperlink" Target="https://commons.wikimedia.org/wiki/User:Bf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hyperlink" Target="https://commons.wikimedia.org/wiki/User:Jacek_Halicki" TargetMode="External"/><Relationship Id="rId3" Type="http://schemas.openxmlformats.org/officeDocument/2006/relationships/image" Target="../media/image27.png"/><Relationship Id="rId7" Type="http://schemas.openxmlformats.org/officeDocument/2006/relationships/hyperlink" Target="https://commons.wikimedia.org/wiki/User:Fice"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hyperlink" Target="https://www.bodensee-stiftung.org/foerderung-der-biologischen-vielfalt-in-tafelobstanlagen/" TargetMode="External"/><Relationship Id="rId7" Type="http://schemas.openxmlformats.org/officeDocument/2006/relationships/image" Target="../media/image43.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jpg"/></Relationships>
</file>

<file path=ppt/slides/_rels/slide33.xml.rels><?xml version="1.0" encoding="UTF-8" standalone="yes"?>
<Relationships xmlns="http://schemas.openxmlformats.org/package/2006/relationships"><Relationship Id="rId3" Type="http://schemas.openxmlformats.org/officeDocument/2006/relationships/hyperlink" Target="https://www.nabu.de/umwelt-und-ressourcen/oekologisch-leben/balkon-und-garten/grundlagen/elemente/00591.html" TargetMode="External"/><Relationship Id="rId2" Type="http://schemas.openxmlformats.org/officeDocument/2006/relationships/hyperlink" Target="https://www.nabu.de/umwelt-und-ressourcen/oekologisch-leben/balkon-und-garten/pflanzen/zierpflanzen/02926.html" TargetMode="External"/><Relationship Id="rId1" Type="http://schemas.openxmlformats.org/officeDocument/2006/relationships/slideLayout" Target="../slideLayouts/slideLayout2.xml"/><Relationship Id="rId4" Type="http://schemas.openxmlformats.org/officeDocument/2006/relationships/hyperlink" Target="https://biodivobst.uni-hohenheim.de/Steckbriefe.pdf"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emf"/><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Naturnahe Bewässerungsteiche</a:t>
            </a:r>
          </a:p>
        </p:txBody>
      </p:sp>
      <p:sp>
        <p:nvSpPr>
          <p:cNvPr id="3" name="Untertitel 2"/>
          <p:cNvSpPr>
            <a:spLocks noGrp="1"/>
          </p:cNvSpPr>
          <p:nvPr>
            <p:ph type="subTitle" idx="1"/>
          </p:nvPr>
        </p:nvSpPr>
        <p:spPr/>
        <p:txBody>
          <a:bodyPr/>
          <a:lstStyle/>
          <a:p>
            <a:r>
              <a:rPr lang="de-DE" dirty="0"/>
              <a:t>Stand: Dezember 2023</a:t>
            </a:r>
          </a:p>
        </p:txBody>
      </p:sp>
    </p:spTree>
    <p:extLst>
      <p:ext uri="{BB962C8B-B14F-4D97-AF65-F5344CB8AC3E}">
        <p14:creationId xmlns:p14="http://schemas.microsoft.com/office/powerpoint/2010/main" val="354472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3E8277-54E9-4A9F-AC47-F247AE867518}"/>
              </a:ext>
            </a:extLst>
          </p:cNvPr>
          <p:cNvSpPr>
            <a:spLocks noGrp="1"/>
          </p:cNvSpPr>
          <p:nvPr>
            <p:ph type="title"/>
          </p:nvPr>
        </p:nvSpPr>
        <p:spPr/>
        <p:txBody>
          <a:bodyPr/>
          <a:lstStyle/>
          <a:p>
            <a:r>
              <a:rPr lang="de-DE" dirty="0"/>
              <a:t>Grundsätze für naturnahen </a:t>
            </a:r>
            <a:r>
              <a:rPr lang="de-DE" dirty="0" err="1"/>
              <a:t>Teichbau</a:t>
            </a:r>
            <a:endParaRPr lang="de-DE" dirty="0"/>
          </a:p>
        </p:txBody>
      </p:sp>
      <p:sp>
        <p:nvSpPr>
          <p:cNvPr id="3" name="Inhaltsplatzhalter 2">
            <a:extLst>
              <a:ext uri="{FF2B5EF4-FFF2-40B4-BE49-F238E27FC236}">
                <a16:creationId xmlns:a16="http://schemas.microsoft.com/office/drawing/2014/main" id="{58DABEBE-BA07-40B0-925D-4E5413B9827A}"/>
              </a:ext>
            </a:extLst>
          </p:cNvPr>
          <p:cNvSpPr>
            <a:spLocks noGrp="1"/>
          </p:cNvSpPr>
          <p:nvPr>
            <p:ph idx="1"/>
          </p:nvPr>
        </p:nvSpPr>
        <p:spPr/>
        <p:txBody>
          <a:bodyPr/>
          <a:lstStyle/>
          <a:p>
            <a:r>
              <a:rPr lang="de-DE" dirty="0"/>
              <a:t>Planung und Konzept mit Teichbauexperten (Größe/Bedarf, Wasserherkunft, Ausrichtung, Materialien…)</a:t>
            </a:r>
          </a:p>
          <a:p>
            <a:r>
              <a:rPr lang="de-DE" dirty="0"/>
              <a:t>Genehmigung über Wasserwirtschaftsamt</a:t>
            </a:r>
          </a:p>
          <a:p>
            <a:r>
              <a:rPr lang="de-DE" dirty="0"/>
              <a:t>Stufige Gestaltung für verschiedene Teich(-rand)</a:t>
            </a:r>
            <a:r>
              <a:rPr lang="de-DE" dirty="0" err="1"/>
              <a:t>zonen</a:t>
            </a:r>
            <a:r>
              <a:rPr lang="de-DE" dirty="0"/>
              <a:t>: Uferstreifen, Sumpf-/Flachwasser-/Tiefwasserzonen, Ausstiegshilfen</a:t>
            </a:r>
          </a:p>
          <a:p>
            <a:r>
              <a:rPr lang="de-DE" dirty="0"/>
              <a:t>Flachwasser für Amphibien um diese Zone vor Austrocknung zu schützen, muss diese  </a:t>
            </a:r>
          </a:p>
          <a:p>
            <a:endParaRPr lang="de-DE" dirty="0"/>
          </a:p>
        </p:txBody>
      </p:sp>
      <p:pic>
        <p:nvPicPr>
          <p:cNvPr id="4" name="Grafik 3">
            <a:extLst>
              <a:ext uri="{FF2B5EF4-FFF2-40B4-BE49-F238E27FC236}">
                <a16:creationId xmlns:a16="http://schemas.microsoft.com/office/drawing/2014/main" id="{9446F28C-9815-4A1A-973D-426E073AD140}"/>
              </a:ext>
            </a:extLst>
          </p:cNvPr>
          <p:cNvPicPr>
            <a:picLocks noChangeAspect="1"/>
          </p:cNvPicPr>
          <p:nvPr/>
        </p:nvPicPr>
        <p:blipFill rotWithShape="1">
          <a:blip r:embed="rId3"/>
          <a:srcRect t="10476"/>
          <a:stretch/>
        </p:blipFill>
        <p:spPr>
          <a:xfrm>
            <a:off x="7945120" y="4627800"/>
            <a:ext cx="2924680" cy="1615962"/>
          </a:xfrm>
          <a:prstGeom prst="rect">
            <a:avLst/>
          </a:prstGeom>
        </p:spPr>
      </p:pic>
      <p:sp>
        <p:nvSpPr>
          <p:cNvPr id="5" name="Rechteck 4">
            <a:extLst>
              <a:ext uri="{FF2B5EF4-FFF2-40B4-BE49-F238E27FC236}">
                <a16:creationId xmlns:a16="http://schemas.microsoft.com/office/drawing/2014/main" id="{615FD393-623E-4539-8F08-FF3515C8FEC7}"/>
              </a:ext>
            </a:extLst>
          </p:cNvPr>
          <p:cNvSpPr/>
          <p:nvPr/>
        </p:nvSpPr>
        <p:spPr>
          <a:xfrm>
            <a:off x="7884160" y="6012930"/>
            <a:ext cx="1542410" cy="230832"/>
          </a:xfrm>
          <a:prstGeom prst="rect">
            <a:avLst/>
          </a:prstGeom>
        </p:spPr>
        <p:txBody>
          <a:bodyPr wrap="none">
            <a:spAutoFit/>
          </a:bodyPr>
          <a:lstStyle/>
          <a:p>
            <a:r>
              <a:rPr lang="de-DE" sz="900" dirty="0">
                <a:solidFill>
                  <a:schemeClr val="bg1"/>
                </a:solidFill>
              </a:rPr>
              <a:t>Frosch auf Seerosen, </a:t>
            </a:r>
            <a:r>
              <a:rPr lang="de-DE" sz="900" dirty="0" err="1">
                <a:solidFill>
                  <a:schemeClr val="bg1"/>
                </a:solidFill>
              </a:rPr>
              <a:t>pixabay</a:t>
            </a:r>
            <a:endParaRPr lang="de-DE" sz="900" dirty="0">
              <a:solidFill>
                <a:schemeClr val="bg1"/>
              </a:solidFill>
            </a:endParaRPr>
          </a:p>
        </p:txBody>
      </p:sp>
    </p:spTree>
    <p:extLst>
      <p:ext uri="{BB962C8B-B14F-4D97-AF65-F5344CB8AC3E}">
        <p14:creationId xmlns:p14="http://schemas.microsoft.com/office/powerpoint/2010/main" val="3686306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058DEF-DC81-4EC3-B384-C3929D3F70C1}"/>
              </a:ext>
            </a:extLst>
          </p:cNvPr>
          <p:cNvSpPr>
            <a:spLocks noGrp="1"/>
          </p:cNvSpPr>
          <p:nvPr>
            <p:ph type="title"/>
          </p:nvPr>
        </p:nvSpPr>
        <p:spPr/>
        <p:txBody>
          <a:bodyPr/>
          <a:lstStyle/>
          <a:p>
            <a:r>
              <a:rPr lang="de-DE" dirty="0"/>
              <a:t>Beitrag zur Biodiversität durch einen naturnahen Bewässerungsteich</a:t>
            </a:r>
          </a:p>
        </p:txBody>
      </p:sp>
      <p:sp>
        <p:nvSpPr>
          <p:cNvPr id="3" name="Inhaltsplatzhalter 2">
            <a:extLst>
              <a:ext uri="{FF2B5EF4-FFF2-40B4-BE49-F238E27FC236}">
                <a16:creationId xmlns:a16="http://schemas.microsoft.com/office/drawing/2014/main" id="{D85A90C3-0593-49F6-BEB6-899CB8B7236E}"/>
              </a:ext>
            </a:extLst>
          </p:cNvPr>
          <p:cNvSpPr>
            <a:spLocks noGrp="1"/>
          </p:cNvSpPr>
          <p:nvPr>
            <p:ph idx="1"/>
          </p:nvPr>
        </p:nvSpPr>
        <p:spPr/>
        <p:txBody>
          <a:bodyPr/>
          <a:lstStyle/>
          <a:p>
            <a:pPr marL="0" indent="0">
              <a:buNone/>
            </a:pPr>
            <a:r>
              <a:rPr lang="de-DE" dirty="0"/>
              <a:t>Voraussetzung dafür:</a:t>
            </a:r>
          </a:p>
          <a:p>
            <a:r>
              <a:rPr lang="de-DE" dirty="0"/>
              <a:t>naturnahe und strukturreiche Bepflanzung</a:t>
            </a:r>
          </a:p>
          <a:p>
            <a:r>
              <a:rPr lang="de-DE" dirty="0"/>
              <a:t>Vernetzung mit anderen Strukturen wie z.B. Gewässern, extensiven Strukturen</a:t>
            </a:r>
          </a:p>
          <a:p>
            <a:r>
              <a:rPr lang="de-DE" dirty="0"/>
              <a:t>Totholz- und Steinhaufen ergänzen das Biotop</a:t>
            </a:r>
          </a:p>
          <a:p>
            <a:r>
              <a:rPr lang="de-DE" dirty="0"/>
              <a:t>eine nichtlineare Form des Teiches bindet sich noch besser in die Landschaft ein</a:t>
            </a:r>
          </a:p>
          <a:p>
            <a:r>
              <a:rPr lang="de-DE" dirty="0"/>
              <a:t>Schutz des Teichwassers vor Pflanzenschutzmitteleinträgen (s. auch Wassergesetz für Baden-Württemberg, Gewässerrandstreifen §29)</a:t>
            </a:r>
          </a:p>
          <a:p>
            <a:endParaRPr lang="de-DE" dirty="0"/>
          </a:p>
        </p:txBody>
      </p:sp>
    </p:spTree>
    <p:extLst>
      <p:ext uri="{BB962C8B-B14F-4D97-AF65-F5344CB8AC3E}">
        <p14:creationId xmlns:p14="http://schemas.microsoft.com/office/powerpoint/2010/main" val="383723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Pflanzung</a:t>
            </a:r>
          </a:p>
        </p:txBody>
      </p:sp>
      <p:sp>
        <p:nvSpPr>
          <p:cNvPr id="3" name="Inhaltsplatzhalter 2"/>
          <p:cNvSpPr>
            <a:spLocks noGrp="1"/>
          </p:cNvSpPr>
          <p:nvPr>
            <p:ph idx="1"/>
          </p:nvPr>
        </p:nvSpPr>
        <p:spPr>
          <a:xfrm>
            <a:off x="655320" y="1690688"/>
            <a:ext cx="10515600" cy="4351338"/>
          </a:xfrm>
        </p:spPr>
        <p:txBody>
          <a:bodyPr>
            <a:normAutofit/>
          </a:bodyPr>
          <a:lstStyle/>
          <a:p>
            <a:pPr marL="0" indent="0">
              <a:buNone/>
            </a:pPr>
            <a:r>
              <a:rPr lang="de-DE" dirty="0"/>
              <a:t>Als </a:t>
            </a:r>
            <a:r>
              <a:rPr lang="de-DE" b="1" dirty="0"/>
              <a:t>Teichsubstrat </a:t>
            </a:r>
            <a:r>
              <a:rPr lang="de-DE" dirty="0"/>
              <a:t>für die Pflanzen</a:t>
            </a:r>
            <a:r>
              <a:rPr lang="de-DE" dirty="0">
                <a:solidFill>
                  <a:schemeClr val="tx1"/>
                </a:solidFill>
              </a:rPr>
              <a:t> </a:t>
            </a:r>
            <a:r>
              <a:rPr lang="de-DE" dirty="0"/>
              <a:t>empfiehlt sich:</a:t>
            </a:r>
          </a:p>
          <a:p>
            <a:r>
              <a:rPr lang="de-DE" dirty="0"/>
              <a:t>Aushub der untersten Bodenschicht aus der Teichmitte. Er ist relativ nährstofffrei und sollte frei von spitzen Steinen sein. Oberboden (Mutterboden) darf auf keinen Fall zur Bepflanzung verwendet werden, da die darin enthaltenen Nährstoffe zu einer Algenblüte führen. </a:t>
            </a:r>
          </a:p>
          <a:p>
            <a:r>
              <a:rPr lang="de-DE" dirty="0"/>
              <a:t>Das Teichsubstrat kann mit Steinen fixiert und zoniert werden. Kalksteine eigenen sich dafür nicht, da sie den pH-Wert des Teichwassers erhöhen und damit ebenso das Algenwachstum fördern.</a:t>
            </a:r>
          </a:p>
          <a:p>
            <a:pPr marL="0" indent="0">
              <a:lnSpc>
                <a:spcPct val="80000"/>
              </a:lnSpc>
              <a:buNone/>
            </a:pPr>
            <a:endParaRPr lang="de-DE" dirty="0"/>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sp>
        <p:nvSpPr>
          <p:cNvPr id="5" name="Rechteck 4">
            <a:extLst>
              <a:ext uri="{FF2B5EF4-FFF2-40B4-BE49-F238E27FC236}">
                <a16:creationId xmlns:a16="http://schemas.microsoft.com/office/drawing/2014/main" id="{1255C09C-467F-4262-863F-2326573F8B1B}"/>
              </a:ext>
            </a:extLst>
          </p:cNvPr>
          <p:cNvSpPr/>
          <p:nvPr/>
        </p:nvSpPr>
        <p:spPr>
          <a:xfrm>
            <a:off x="10353040" y="5684521"/>
            <a:ext cx="461986" cy="230832"/>
          </a:xfrm>
          <a:prstGeom prst="rect">
            <a:avLst/>
          </a:prstGeom>
        </p:spPr>
        <p:txBody>
          <a:bodyPr wrap="none">
            <a:spAutoFit/>
          </a:bodyPr>
          <a:lstStyle/>
          <a:p>
            <a:r>
              <a:rPr lang="de-DE" sz="900" dirty="0"/>
              <a:t>NABU</a:t>
            </a:r>
          </a:p>
        </p:txBody>
      </p:sp>
    </p:spTree>
    <p:extLst>
      <p:ext uri="{BB962C8B-B14F-4D97-AF65-F5344CB8AC3E}">
        <p14:creationId xmlns:p14="http://schemas.microsoft.com/office/powerpoint/2010/main" val="2775746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3145C0-9711-4901-B616-B868363EB75B}"/>
              </a:ext>
            </a:extLst>
          </p:cNvPr>
          <p:cNvSpPr>
            <a:spLocks noGrp="1"/>
          </p:cNvSpPr>
          <p:nvPr>
            <p:ph type="title"/>
          </p:nvPr>
        </p:nvSpPr>
        <p:spPr/>
        <p:txBody>
          <a:bodyPr/>
          <a:lstStyle/>
          <a:p>
            <a:r>
              <a:rPr lang="de-DE" dirty="0"/>
              <a:t>Pflanzung</a:t>
            </a:r>
          </a:p>
        </p:txBody>
      </p:sp>
      <p:sp>
        <p:nvSpPr>
          <p:cNvPr id="3" name="Inhaltsplatzhalter 2">
            <a:extLst>
              <a:ext uri="{FF2B5EF4-FFF2-40B4-BE49-F238E27FC236}">
                <a16:creationId xmlns:a16="http://schemas.microsoft.com/office/drawing/2014/main" id="{3A45CC6B-1FD3-4816-9847-2036E40880A9}"/>
              </a:ext>
            </a:extLst>
          </p:cNvPr>
          <p:cNvSpPr>
            <a:spLocks noGrp="1"/>
          </p:cNvSpPr>
          <p:nvPr>
            <p:ph idx="1"/>
          </p:nvPr>
        </p:nvSpPr>
        <p:spPr/>
        <p:txBody>
          <a:bodyPr/>
          <a:lstStyle/>
          <a:p>
            <a:r>
              <a:rPr lang="de-DE" dirty="0"/>
              <a:t>Der Uferbereich kann mit einer an den Standort angepassten naturnahen Blühmischung oder aber auch mit einer angepassten, vielseitigen Wiesenmischung angesät werden. </a:t>
            </a:r>
          </a:p>
          <a:p>
            <a:r>
              <a:rPr lang="de-DE" dirty="0"/>
              <a:t>Büsche und/oder Bäume können für ein positives Mikroklima beitragen, sollten aber nicht direkt an das Ufer gepflanzt werden, da das Laub zu viel Nährstoffeintrag bedeuten würde.</a:t>
            </a:r>
          </a:p>
        </p:txBody>
      </p:sp>
    </p:spTree>
    <p:extLst>
      <p:ext uri="{BB962C8B-B14F-4D97-AF65-F5344CB8AC3E}">
        <p14:creationId xmlns:p14="http://schemas.microsoft.com/office/powerpoint/2010/main" val="4049207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B71D94-15D0-44FB-8EC0-96952B3165CB}"/>
              </a:ext>
            </a:extLst>
          </p:cNvPr>
          <p:cNvSpPr>
            <a:spLocks noGrp="1"/>
          </p:cNvSpPr>
          <p:nvPr>
            <p:ph type="title"/>
          </p:nvPr>
        </p:nvSpPr>
        <p:spPr/>
        <p:txBody>
          <a:bodyPr/>
          <a:lstStyle/>
          <a:p>
            <a:r>
              <a:rPr lang="de-DE" dirty="0"/>
              <a:t>Naturnahe Randbepflanzung eines Bewässerungsteichs</a:t>
            </a:r>
          </a:p>
        </p:txBody>
      </p:sp>
      <p:pic>
        <p:nvPicPr>
          <p:cNvPr id="5" name="Inhaltsplatzhalter 4">
            <a:extLst>
              <a:ext uri="{FF2B5EF4-FFF2-40B4-BE49-F238E27FC236}">
                <a16:creationId xmlns:a16="http://schemas.microsoft.com/office/drawing/2014/main" id="{2E10D3C3-6374-428B-B233-F3691427D300}"/>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3426"/>
          <a:stretch/>
        </p:blipFill>
        <p:spPr>
          <a:xfrm>
            <a:off x="2619406" y="1690688"/>
            <a:ext cx="6953187" cy="4476650"/>
          </a:xfrm>
        </p:spPr>
      </p:pic>
      <p:sp>
        <p:nvSpPr>
          <p:cNvPr id="3" name="Textfeld 2">
            <a:extLst>
              <a:ext uri="{FF2B5EF4-FFF2-40B4-BE49-F238E27FC236}">
                <a16:creationId xmlns:a16="http://schemas.microsoft.com/office/drawing/2014/main" id="{870E2400-5DA9-49A7-9585-8F9FB83194A4}"/>
              </a:ext>
            </a:extLst>
          </p:cNvPr>
          <p:cNvSpPr txBox="1"/>
          <p:nvPr/>
        </p:nvSpPr>
        <p:spPr>
          <a:xfrm>
            <a:off x="4030369" y="5859503"/>
            <a:ext cx="4131259" cy="230832"/>
          </a:xfrm>
          <a:prstGeom prst="rect">
            <a:avLst/>
          </a:prstGeom>
          <a:noFill/>
        </p:spPr>
        <p:txBody>
          <a:bodyPr wrap="none" rtlCol="0">
            <a:spAutoFit/>
          </a:bodyPr>
          <a:lstStyle/>
          <a:p>
            <a:r>
              <a:rPr lang="de-DE" sz="900" dirty="0">
                <a:solidFill>
                  <a:schemeClr val="bg1"/>
                </a:solidFill>
              </a:rPr>
              <a:t>Bewässerungsteichbepflanzung mit Blutweiderich der LVWO, Christian König, LVWO</a:t>
            </a:r>
          </a:p>
        </p:txBody>
      </p:sp>
    </p:spTree>
    <p:extLst>
      <p:ext uri="{BB962C8B-B14F-4D97-AF65-F5344CB8AC3E}">
        <p14:creationId xmlns:p14="http://schemas.microsoft.com/office/powerpoint/2010/main" val="2979766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Pflanzung</a:t>
            </a:r>
          </a:p>
        </p:txBody>
      </p:sp>
      <p:sp>
        <p:nvSpPr>
          <p:cNvPr id="3" name="Inhaltsplatzhalter 2"/>
          <p:cNvSpPr>
            <a:spLocks noGrp="1"/>
          </p:cNvSpPr>
          <p:nvPr>
            <p:ph idx="1"/>
          </p:nvPr>
        </p:nvSpPr>
        <p:spPr>
          <a:xfrm>
            <a:off x="655320" y="1690688"/>
            <a:ext cx="10515600" cy="4351338"/>
          </a:xfrm>
        </p:spPr>
        <p:txBody>
          <a:bodyPr>
            <a:normAutofit lnSpcReduction="10000"/>
          </a:bodyPr>
          <a:lstStyle/>
          <a:p>
            <a:pPr marL="0" indent="0">
              <a:lnSpc>
                <a:spcPct val="80000"/>
              </a:lnSpc>
              <a:buNone/>
            </a:pPr>
            <a:r>
              <a:rPr lang="de-DE" dirty="0"/>
              <a:t>Gestalterisch gelungen ist ein Teichrand, bei dem die Bepflanzung der Sumpfzone optisch fließend in die umgebene Pflanzenwelt übergeht. </a:t>
            </a:r>
          </a:p>
          <a:p>
            <a:pPr marL="0" indent="0">
              <a:lnSpc>
                <a:spcPct val="80000"/>
              </a:lnSpc>
              <a:buNone/>
            </a:pPr>
            <a:endParaRPr lang="de-DE" dirty="0"/>
          </a:p>
          <a:p>
            <a:pPr marL="0" indent="0">
              <a:lnSpc>
                <a:spcPct val="80000"/>
              </a:lnSpc>
              <a:buNone/>
            </a:pPr>
            <a:r>
              <a:rPr lang="de-DE" dirty="0"/>
              <a:t>Aufteilung der Pflanzzonen (1):</a:t>
            </a:r>
          </a:p>
          <a:p>
            <a:pPr marL="0" indent="0">
              <a:lnSpc>
                <a:spcPct val="80000"/>
              </a:lnSpc>
              <a:buNone/>
            </a:pPr>
            <a:endParaRPr lang="de-DE" dirty="0"/>
          </a:p>
          <a:p>
            <a:pPr>
              <a:lnSpc>
                <a:spcPct val="80000"/>
              </a:lnSpc>
            </a:pPr>
            <a:r>
              <a:rPr lang="de-DE" b="1" dirty="0"/>
              <a:t>Sumpfzone bis 20 cm Tiefe (3‒5 Pflanzen/m² Pflanzfläche)</a:t>
            </a:r>
          </a:p>
          <a:p>
            <a:pPr>
              <a:lnSpc>
                <a:spcPct val="80000"/>
              </a:lnSpc>
            </a:pPr>
            <a:r>
              <a:rPr lang="de-DE" b="1" dirty="0"/>
              <a:t>Flachwasserzone bis 50 cm Tiefe (3‒5 Pflanzen/m² Pflanzfläche)</a:t>
            </a:r>
          </a:p>
          <a:p>
            <a:pPr>
              <a:lnSpc>
                <a:spcPct val="80000"/>
              </a:lnSpc>
            </a:pPr>
            <a:r>
              <a:rPr lang="de-DE" b="1" dirty="0"/>
              <a:t>Tiefwasserzone bis 100 cm Tiefe (1 Pflanze/2‒10 m² Wasserfläche)</a:t>
            </a:r>
          </a:p>
          <a:p>
            <a:pPr>
              <a:lnSpc>
                <a:spcPct val="80000"/>
              </a:lnSpc>
            </a:pPr>
            <a:endParaRPr lang="de-DE" b="1" dirty="0"/>
          </a:p>
          <a:p>
            <a:pPr marL="0" indent="0">
              <a:lnSpc>
                <a:spcPct val="80000"/>
              </a:lnSpc>
              <a:buNone/>
            </a:pPr>
            <a:r>
              <a:rPr lang="de-DE" b="1" i="1" dirty="0">
                <a:solidFill>
                  <a:schemeClr val="accent6"/>
                </a:solidFill>
              </a:rPr>
              <a:t>Alle im Folgenden vorgestellten Pflanzen sind einheimische Arten!</a:t>
            </a:r>
          </a:p>
          <a:p>
            <a:pPr marL="0" indent="0">
              <a:lnSpc>
                <a:spcPct val="80000"/>
              </a:lnSpc>
              <a:buNone/>
            </a:pPr>
            <a:endParaRPr lang="de-DE" dirty="0"/>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spTree>
    <p:extLst>
      <p:ext uri="{BB962C8B-B14F-4D97-AF65-F5344CB8AC3E}">
        <p14:creationId xmlns:p14="http://schemas.microsoft.com/office/powerpoint/2010/main" val="302203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additive="base">
                                        <p:cTn id="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Sumpfzonen-Pflanzen</a:t>
            </a: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pic>
        <p:nvPicPr>
          <p:cNvPr id="11" name="Inhaltsplatzhalter 10">
            <a:extLst>
              <a:ext uri="{FF2B5EF4-FFF2-40B4-BE49-F238E27FC236}">
                <a16:creationId xmlns:a16="http://schemas.microsoft.com/office/drawing/2014/main" id="{EC550CA5-848B-42F7-8D51-7B9DB4A5B3CE}"/>
              </a:ext>
            </a:extLst>
          </p:cNvPr>
          <p:cNvPicPr>
            <a:picLocks noGrp="1" noChangeAspect="1"/>
          </p:cNvPicPr>
          <p:nvPr>
            <p:ph idx="1"/>
          </p:nvPr>
        </p:nvPicPr>
        <p:blipFill rotWithShape="1">
          <a:blip r:embed="rId3"/>
          <a:srcRect l="30148" t="50158" r="32421" b="21528"/>
          <a:stretch/>
        </p:blipFill>
        <p:spPr>
          <a:xfrm>
            <a:off x="675778" y="1982803"/>
            <a:ext cx="9717353" cy="4134627"/>
          </a:xfrm>
          <a:prstGeom prst="rect">
            <a:avLst/>
          </a:prstGeom>
        </p:spPr>
      </p:pic>
      <p:sp>
        <p:nvSpPr>
          <p:cNvPr id="12" name="Rechteck 11">
            <a:extLst>
              <a:ext uri="{FF2B5EF4-FFF2-40B4-BE49-F238E27FC236}">
                <a16:creationId xmlns:a16="http://schemas.microsoft.com/office/drawing/2014/main" id="{B2F1094A-7C8E-4379-B6D8-F9EFCE7A15EE}"/>
              </a:ext>
            </a:extLst>
          </p:cNvPr>
          <p:cNvSpPr/>
          <p:nvPr/>
        </p:nvSpPr>
        <p:spPr>
          <a:xfrm>
            <a:off x="838200" y="6100757"/>
            <a:ext cx="6096000" cy="230832"/>
          </a:xfrm>
          <a:prstGeom prst="rect">
            <a:avLst/>
          </a:prstGeom>
        </p:spPr>
        <p:txBody>
          <a:bodyPr>
            <a:spAutoFit/>
          </a:bodyPr>
          <a:lstStyle/>
          <a:p>
            <a:r>
              <a:rPr lang="de-DE" sz="900" dirty="0"/>
              <a:t>Fachliche Mitarbeit (Text und Abbildungen): NABU Itzehoe/Leonhard Peters, Norddeutsche Fachschule für Gartenbau, </a:t>
            </a:r>
            <a:r>
              <a:rPr lang="de-DE" sz="900" dirty="0" err="1"/>
              <a:t>Ellerhoo</a:t>
            </a:r>
            <a:endParaRPr lang="de-DE" sz="900" dirty="0"/>
          </a:p>
        </p:txBody>
      </p:sp>
      <p:pic>
        <p:nvPicPr>
          <p:cNvPr id="7" name="Grafik 6">
            <a:extLst>
              <a:ext uri="{FF2B5EF4-FFF2-40B4-BE49-F238E27FC236}">
                <a16:creationId xmlns:a16="http://schemas.microsoft.com/office/drawing/2014/main" id="{35899121-63B3-4EB8-9908-858630562D88}"/>
              </a:ext>
            </a:extLst>
          </p:cNvPr>
          <p:cNvPicPr>
            <a:picLocks noChangeAspect="1"/>
          </p:cNvPicPr>
          <p:nvPr/>
        </p:nvPicPr>
        <p:blipFill>
          <a:blip r:embed="rId4"/>
          <a:stretch>
            <a:fillRect/>
          </a:stretch>
        </p:blipFill>
        <p:spPr>
          <a:xfrm>
            <a:off x="10393131" y="2564823"/>
            <a:ext cx="1521932" cy="1141449"/>
          </a:xfrm>
          <a:prstGeom prst="rect">
            <a:avLst/>
          </a:prstGeom>
        </p:spPr>
      </p:pic>
      <p:pic>
        <p:nvPicPr>
          <p:cNvPr id="3" name="Grafik 2">
            <a:extLst>
              <a:ext uri="{FF2B5EF4-FFF2-40B4-BE49-F238E27FC236}">
                <a16:creationId xmlns:a16="http://schemas.microsoft.com/office/drawing/2014/main" id="{E747A166-A028-449F-BBA9-92471B7D089F}"/>
              </a:ext>
            </a:extLst>
          </p:cNvPr>
          <p:cNvPicPr>
            <a:picLocks noChangeAspect="1"/>
          </p:cNvPicPr>
          <p:nvPr/>
        </p:nvPicPr>
        <p:blipFill>
          <a:blip r:embed="rId5"/>
          <a:stretch>
            <a:fillRect/>
          </a:stretch>
        </p:blipFill>
        <p:spPr>
          <a:xfrm>
            <a:off x="10393131" y="5032379"/>
            <a:ext cx="1521932" cy="1013779"/>
          </a:xfrm>
          <a:prstGeom prst="rect">
            <a:avLst/>
          </a:prstGeom>
        </p:spPr>
      </p:pic>
      <p:pic>
        <p:nvPicPr>
          <p:cNvPr id="4" name="Grafik 3">
            <a:extLst>
              <a:ext uri="{FF2B5EF4-FFF2-40B4-BE49-F238E27FC236}">
                <a16:creationId xmlns:a16="http://schemas.microsoft.com/office/drawing/2014/main" id="{90E03CF3-B37D-49DE-830E-760E6AF295F2}"/>
              </a:ext>
            </a:extLst>
          </p:cNvPr>
          <p:cNvPicPr>
            <a:picLocks noChangeAspect="1"/>
          </p:cNvPicPr>
          <p:nvPr/>
        </p:nvPicPr>
        <p:blipFill>
          <a:blip r:embed="rId6"/>
          <a:stretch>
            <a:fillRect/>
          </a:stretch>
        </p:blipFill>
        <p:spPr>
          <a:xfrm>
            <a:off x="10393131" y="3870130"/>
            <a:ext cx="1521932" cy="1013779"/>
          </a:xfrm>
          <a:prstGeom prst="rect">
            <a:avLst/>
          </a:prstGeom>
        </p:spPr>
      </p:pic>
      <p:sp>
        <p:nvSpPr>
          <p:cNvPr id="9" name="Rechteck 8">
            <a:extLst>
              <a:ext uri="{FF2B5EF4-FFF2-40B4-BE49-F238E27FC236}">
                <a16:creationId xmlns:a16="http://schemas.microsoft.com/office/drawing/2014/main" id="{1DEE746E-3A46-4184-9195-649693593FA5}"/>
              </a:ext>
            </a:extLst>
          </p:cNvPr>
          <p:cNvSpPr/>
          <p:nvPr/>
        </p:nvSpPr>
        <p:spPr>
          <a:xfrm>
            <a:off x="10300754" y="5869925"/>
            <a:ext cx="1852601" cy="230832"/>
          </a:xfrm>
          <a:prstGeom prst="rect">
            <a:avLst/>
          </a:prstGeom>
        </p:spPr>
        <p:txBody>
          <a:bodyPr wrap="square">
            <a:spAutoFit/>
          </a:bodyPr>
          <a:lstStyle/>
          <a:p>
            <a:r>
              <a:rPr lang="de-DE" sz="900" dirty="0">
                <a:solidFill>
                  <a:schemeClr val="bg1"/>
                </a:solidFill>
              </a:rPr>
              <a:t>Wasserminze, NABU, Helge-May</a:t>
            </a:r>
          </a:p>
        </p:txBody>
      </p:sp>
      <p:sp>
        <p:nvSpPr>
          <p:cNvPr id="10" name="Rechteck 9">
            <a:extLst>
              <a:ext uri="{FF2B5EF4-FFF2-40B4-BE49-F238E27FC236}">
                <a16:creationId xmlns:a16="http://schemas.microsoft.com/office/drawing/2014/main" id="{82DF5C26-B530-454A-9582-E6AF7B0B0EC7}"/>
              </a:ext>
            </a:extLst>
          </p:cNvPr>
          <p:cNvSpPr/>
          <p:nvPr/>
        </p:nvSpPr>
        <p:spPr>
          <a:xfrm>
            <a:off x="10300754" y="4588812"/>
            <a:ext cx="1614309" cy="369332"/>
          </a:xfrm>
          <a:prstGeom prst="rect">
            <a:avLst/>
          </a:prstGeom>
        </p:spPr>
        <p:txBody>
          <a:bodyPr wrap="square">
            <a:spAutoFit/>
          </a:bodyPr>
          <a:lstStyle/>
          <a:p>
            <a:r>
              <a:rPr lang="de-DE" sz="900" dirty="0">
                <a:solidFill>
                  <a:schemeClr val="bg1"/>
                </a:solidFill>
              </a:rPr>
              <a:t>Sumpfschwertlilie, NABU, </a:t>
            </a:r>
          </a:p>
          <a:p>
            <a:r>
              <a:rPr lang="de-DE" sz="900" dirty="0">
                <a:solidFill>
                  <a:schemeClr val="bg1"/>
                </a:solidFill>
              </a:rPr>
              <a:t>Helge-May</a:t>
            </a:r>
          </a:p>
        </p:txBody>
      </p:sp>
      <p:sp>
        <p:nvSpPr>
          <p:cNvPr id="13" name="Rechteck 12">
            <a:extLst>
              <a:ext uri="{FF2B5EF4-FFF2-40B4-BE49-F238E27FC236}">
                <a16:creationId xmlns:a16="http://schemas.microsoft.com/office/drawing/2014/main" id="{E9428D36-32F6-47F0-A599-4BD7601C8792}"/>
              </a:ext>
            </a:extLst>
          </p:cNvPr>
          <p:cNvSpPr/>
          <p:nvPr/>
        </p:nvSpPr>
        <p:spPr>
          <a:xfrm>
            <a:off x="2714956" y="5899320"/>
            <a:ext cx="2500303" cy="230832"/>
          </a:xfrm>
          <a:prstGeom prst="rect">
            <a:avLst/>
          </a:prstGeom>
        </p:spPr>
        <p:txBody>
          <a:bodyPr wrap="square">
            <a:spAutoFit/>
          </a:bodyPr>
          <a:lstStyle/>
          <a:p>
            <a:r>
              <a:rPr lang="de-DE" sz="900" dirty="0">
                <a:solidFill>
                  <a:schemeClr val="bg1"/>
                </a:solidFill>
              </a:rPr>
              <a:t>Blutweiderich, </a:t>
            </a:r>
            <a:r>
              <a:rPr lang="de-DE" sz="900" dirty="0">
                <a:solidFill>
                  <a:schemeClr val="bg1"/>
                </a:solidFill>
                <a:hlinkClick r:id="rId7" tooltip="User:BS Thurner Hof">
                  <a:extLst>
                    <a:ext uri="{A12FA001-AC4F-418D-AE19-62706E023703}">
                      <ahyp:hlinkClr xmlns:ahyp="http://schemas.microsoft.com/office/drawing/2018/hyperlinkcolor" val="tx"/>
                    </a:ext>
                  </a:extLst>
                </a:hlinkClick>
              </a:rPr>
              <a:t>BS Thurner Hof</a:t>
            </a:r>
            <a:endParaRPr lang="de-DE" sz="900" dirty="0">
              <a:solidFill>
                <a:schemeClr val="bg1"/>
              </a:solidFill>
            </a:endParaRPr>
          </a:p>
        </p:txBody>
      </p:sp>
      <p:sp>
        <p:nvSpPr>
          <p:cNvPr id="14" name="Rechteck 13">
            <a:extLst>
              <a:ext uri="{FF2B5EF4-FFF2-40B4-BE49-F238E27FC236}">
                <a16:creationId xmlns:a16="http://schemas.microsoft.com/office/drawing/2014/main" id="{4F2AA0BB-A95F-47B0-817A-500716C1C853}"/>
              </a:ext>
            </a:extLst>
          </p:cNvPr>
          <p:cNvSpPr/>
          <p:nvPr/>
        </p:nvSpPr>
        <p:spPr>
          <a:xfrm>
            <a:off x="10300754" y="3492046"/>
            <a:ext cx="2500303" cy="230832"/>
          </a:xfrm>
          <a:prstGeom prst="rect">
            <a:avLst/>
          </a:prstGeom>
        </p:spPr>
        <p:txBody>
          <a:bodyPr wrap="square">
            <a:spAutoFit/>
          </a:bodyPr>
          <a:lstStyle/>
          <a:p>
            <a:r>
              <a:rPr lang="de-DE" sz="900" dirty="0">
                <a:solidFill>
                  <a:schemeClr val="bg1"/>
                </a:solidFill>
              </a:rPr>
              <a:t>Blutweiderich, </a:t>
            </a:r>
            <a:r>
              <a:rPr lang="de-DE" sz="900" dirty="0">
                <a:solidFill>
                  <a:schemeClr val="bg1"/>
                </a:solidFill>
                <a:hlinkClick r:id="rId7" tooltip="User:BS Thurner Hof">
                  <a:extLst>
                    <a:ext uri="{A12FA001-AC4F-418D-AE19-62706E023703}">
                      <ahyp:hlinkClr xmlns:ahyp="http://schemas.microsoft.com/office/drawing/2018/hyperlinkcolor" val="tx"/>
                    </a:ext>
                  </a:extLst>
                </a:hlinkClick>
              </a:rPr>
              <a:t>BS Thurner Hof</a:t>
            </a:r>
            <a:endParaRPr lang="de-DE" sz="900" dirty="0">
              <a:solidFill>
                <a:schemeClr val="bg1"/>
              </a:solidFill>
            </a:endParaRPr>
          </a:p>
        </p:txBody>
      </p:sp>
      <p:sp>
        <p:nvSpPr>
          <p:cNvPr id="15" name="Textfeld 14">
            <a:extLst>
              <a:ext uri="{FF2B5EF4-FFF2-40B4-BE49-F238E27FC236}">
                <a16:creationId xmlns:a16="http://schemas.microsoft.com/office/drawing/2014/main" id="{FD494DE8-2E19-46CD-8AC4-CA8D79ED1D85}"/>
              </a:ext>
            </a:extLst>
          </p:cNvPr>
          <p:cNvSpPr txBox="1"/>
          <p:nvPr/>
        </p:nvSpPr>
        <p:spPr>
          <a:xfrm>
            <a:off x="675778" y="1450828"/>
            <a:ext cx="7942111" cy="492443"/>
          </a:xfrm>
          <a:prstGeom prst="rect">
            <a:avLst/>
          </a:prstGeom>
          <a:noFill/>
        </p:spPr>
        <p:txBody>
          <a:bodyPr wrap="none" rtlCol="0">
            <a:spAutoFit/>
          </a:bodyPr>
          <a:lstStyle/>
          <a:p>
            <a:r>
              <a:rPr lang="de-DE" sz="2600" b="1" dirty="0">
                <a:solidFill>
                  <a:schemeClr val="accent5"/>
                </a:solidFill>
              </a:rPr>
              <a:t>Sumpfzone bis 20 cm Tiefe (3-5 Pflanze/m</a:t>
            </a:r>
            <a:r>
              <a:rPr lang="de-DE" sz="2600" b="1" baseline="30000" dirty="0">
                <a:solidFill>
                  <a:schemeClr val="accent5"/>
                </a:solidFill>
              </a:rPr>
              <a:t>2</a:t>
            </a:r>
            <a:r>
              <a:rPr lang="de-DE" sz="2600" b="1" dirty="0">
                <a:solidFill>
                  <a:schemeClr val="accent5"/>
                </a:solidFill>
              </a:rPr>
              <a:t> Pflanzfläche)</a:t>
            </a:r>
          </a:p>
        </p:txBody>
      </p:sp>
    </p:spTree>
    <p:extLst>
      <p:ext uri="{BB962C8B-B14F-4D97-AF65-F5344CB8AC3E}">
        <p14:creationId xmlns:p14="http://schemas.microsoft.com/office/powerpoint/2010/main" val="2072608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Flachwasserpflanzen</a:t>
            </a: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pic>
        <p:nvPicPr>
          <p:cNvPr id="5" name="Inhaltsplatzhalter 4">
            <a:extLst>
              <a:ext uri="{FF2B5EF4-FFF2-40B4-BE49-F238E27FC236}">
                <a16:creationId xmlns:a16="http://schemas.microsoft.com/office/drawing/2014/main" id="{95394D0B-C00E-4EB5-A1EB-F69C3D42882E}"/>
              </a:ext>
            </a:extLst>
          </p:cNvPr>
          <p:cNvPicPr>
            <a:picLocks noGrp="1" noChangeAspect="1"/>
          </p:cNvPicPr>
          <p:nvPr>
            <p:ph idx="1"/>
          </p:nvPr>
        </p:nvPicPr>
        <p:blipFill rotWithShape="1">
          <a:blip r:embed="rId3"/>
          <a:srcRect l="30450" t="35990" r="33178" b="41465"/>
          <a:stretch/>
        </p:blipFill>
        <p:spPr>
          <a:xfrm>
            <a:off x="838200" y="2223436"/>
            <a:ext cx="10370429" cy="3615884"/>
          </a:xfrm>
          <a:prstGeom prst="rect">
            <a:avLst/>
          </a:prstGeom>
        </p:spPr>
      </p:pic>
      <p:sp>
        <p:nvSpPr>
          <p:cNvPr id="8" name="Rechteck 7">
            <a:extLst>
              <a:ext uri="{FF2B5EF4-FFF2-40B4-BE49-F238E27FC236}">
                <a16:creationId xmlns:a16="http://schemas.microsoft.com/office/drawing/2014/main" id="{18F31236-013F-4438-B244-F592D256049E}"/>
              </a:ext>
            </a:extLst>
          </p:cNvPr>
          <p:cNvSpPr/>
          <p:nvPr/>
        </p:nvSpPr>
        <p:spPr>
          <a:xfrm>
            <a:off x="838200" y="5815326"/>
            <a:ext cx="6096000" cy="230832"/>
          </a:xfrm>
          <a:prstGeom prst="rect">
            <a:avLst/>
          </a:prstGeom>
        </p:spPr>
        <p:txBody>
          <a:bodyPr>
            <a:spAutoFit/>
          </a:bodyPr>
          <a:lstStyle/>
          <a:p>
            <a:r>
              <a:rPr lang="de-DE" sz="900" dirty="0"/>
              <a:t>Fachliche Mitarbeit (Text und Abbildungen): NABU Itzehoe/Leonhard Peters, Norddeutsche Fachschule für Gartenbau, </a:t>
            </a:r>
            <a:r>
              <a:rPr lang="de-DE" sz="900" dirty="0" err="1"/>
              <a:t>Ellerhoo</a:t>
            </a:r>
            <a:endParaRPr lang="de-DE" sz="900" dirty="0"/>
          </a:p>
        </p:txBody>
      </p:sp>
      <p:sp>
        <p:nvSpPr>
          <p:cNvPr id="7" name="Textfeld 6">
            <a:extLst>
              <a:ext uri="{FF2B5EF4-FFF2-40B4-BE49-F238E27FC236}">
                <a16:creationId xmlns:a16="http://schemas.microsoft.com/office/drawing/2014/main" id="{89287FC4-AB4A-42BB-AFD9-2009DD76B98C}"/>
              </a:ext>
            </a:extLst>
          </p:cNvPr>
          <p:cNvSpPr txBox="1"/>
          <p:nvPr/>
        </p:nvSpPr>
        <p:spPr>
          <a:xfrm>
            <a:off x="741793" y="1459855"/>
            <a:ext cx="8732840" cy="492443"/>
          </a:xfrm>
          <a:prstGeom prst="rect">
            <a:avLst/>
          </a:prstGeom>
          <a:noFill/>
        </p:spPr>
        <p:txBody>
          <a:bodyPr wrap="none" rtlCol="0">
            <a:spAutoFit/>
          </a:bodyPr>
          <a:lstStyle/>
          <a:p>
            <a:r>
              <a:rPr lang="de-DE" sz="2600" b="1" dirty="0">
                <a:solidFill>
                  <a:schemeClr val="accent5"/>
                </a:solidFill>
              </a:rPr>
              <a:t>Flachwasserzone bis 50 cm Tiefe (3-5 Pflanze/m</a:t>
            </a:r>
            <a:r>
              <a:rPr lang="de-DE" sz="2600" b="1" baseline="30000" dirty="0">
                <a:solidFill>
                  <a:schemeClr val="accent5"/>
                </a:solidFill>
              </a:rPr>
              <a:t>2</a:t>
            </a:r>
            <a:r>
              <a:rPr lang="de-DE" sz="2600" b="1" dirty="0">
                <a:solidFill>
                  <a:schemeClr val="accent5"/>
                </a:solidFill>
              </a:rPr>
              <a:t> Pflanzfläche)</a:t>
            </a:r>
          </a:p>
        </p:txBody>
      </p:sp>
    </p:spTree>
    <p:extLst>
      <p:ext uri="{BB962C8B-B14F-4D97-AF65-F5344CB8AC3E}">
        <p14:creationId xmlns:p14="http://schemas.microsoft.com/office/powerpoint/2010/main" val="4546966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B4CE86-EB25-4C65-871B-58FB962BF86F}"/>
              </a:ext>
            </a:extLst>
          </p:cNvPr>
          <p:cNvSpPr>
            <a:spLocks noGrp="1"/>
          </p:cNvSpPr>
          <p:nvPr>
            <p:ph type="title"/>
          </p:nvPr>
        </p:nvSpPr>
        <p:spPr/>
        <p:txBody>
          <a:bodyPr/>
          <a:lstStyle/>
          <a:p>
            <a:r>
              <a:rPr lang="de-DE" dirty="0"/>
              <a:t>Flachwasser-Pflanzen</a:t>
            </a:r>
          </a:p>
        </p:txBody>
      </p:sp>
      <p:pic>
        <p:nvPicPr>
          <p:cNvPr id="4" name="Inhaltsplatzhalter 3">
            <a:extLst>
              <a:ext uri="{FF2B5EF4-FFF2-40B4-BE49-F238E27FC236}">
                <a16:creationId xmlns:a16="http://schemas.microsoft.com/office/drawing/2014/main" id="{07DAA3E0-23D5-4A6E-8D5A-E91DE4B16C35}"/>
              </a:ext>
            </a:extLst>
          </p:cNvPr>
          <p:cNvPicPr>
            <a:picLocks noGrp="1" noChangeAspect="1"/>
          </p:cNvPicPr>
          <p:nvPr>
            <p:ph idx="1"/>
          </p:nvPr>
        </p:nvPicPr>
        <p:blipFill>
          <a:blip r:embed="rId3"/>
          <a:stretch>
            <a:fillRect/>
          </a:stretch>
        </p:blipFill>
        <p:spPr>
          <a:xfrm>
            <a:off x="4462230" y="1556971"/>
            <a:ext cx="2930193" cy="4351338"/>
          </a:xfrm>
          <a:prstGeom prst="rect">
            <a:avLst/>
          </a:prstGeom>
        </p:spPr>
      </p:pic>
      <p:sp>
        <p:nvSpPr>
          <p:cNvPr id="5" name="Rechteck 4">
            <a:extLst>
              <a:ext uri="{FF2B5EF4-FFF2-40B4-BE49-F238E27FC236}">
                <a16:creationId xmlns:a16="http://schemas.microsoft.com/office/drawing/2014/main" id="{7DDDF1EB-2ACC-4649-AAE9-3C261283A2CB}"/>
              </a:ext>
            </a:extLst>
          </p:cNvPr>
          <p:cNvSpPr/>
          <p:nvPr/>
        </p:nvSpPr>
        <p:spPr>
          <a:xfrm>
            <a:off x="4845847" y="5946131"/>
            <a:ext cx="2500303" cy="230832"/>
          </a:xfrm>
          <a:prstGeom prst="rect">
            <a:avLst/>
          </a:prstGeom>
        </p:spPr>
        <p:txBody>
          <a:bodyPr wrap="square">
            <a:spAutoFit/>
          </a:bodyPr>
          <a:lstStyle/>
          <a:p>
            <a:r>
              <a:rPr lang="de-DE" sz="900" dirty="0">
                <a:solidFill>
                  <a:schemeClr val="bg1"/>
                </a:solidFill>
              </a:rPr>
              <a:t>Schwanenblume, </a:t>
            </a:r>
            <a:r>
              <a:rPr lang="de-DE" sz="900" dirty="0">
                <a:solidFill>
                  <a:schemeClr val="bg1"/>
                </a:solidFill>
                <a:hlinkClick r:id="rId4" tooltip="User:Fice">
                  <a:extLst>
                    <a:ext uri="{A12FA001-AC4F-418D-AE19-62706E023703}">
                      <ahyp:hlinkClr xmlns:ahyp="http://schemas.microsoft.com/office/drawing/2018/hyperlinkcolor" val="tx"/>
                    </a:ext>
                  </a:extLst>
                </a:hlinkClick>
              </a:rPr>
              <a:t>Christian Fischer</a:t>
            </a:r>
            <a:endParaRPr lang="de-DE" sz="900" dirty="0">
              <a:solidFill>
                <a:schemeClr val="bg1"/>
              </a:solidFill>
            </a:endParaRPr>
          </a:p>
        </p:txBody>
      </p:sp>
      <p:pic>
        <p:nvPicPr>
          <p:cNvPr id="6" name="Grafik 5">
            <a:extLst>
              <a:ext uri="{FF2B5EF4-FFF2-40B4-BE49-F238E27FC236}">
                <a16:creationId xmlns:a16="http://schemas.microsoft.com/office/drawing/2014/main" id="{792600E2-5580-45E2-B648-3A1426580F4B}"/>
              </a:ext>
            </a:extLst>
          </p:cNvPr>
          <p:cNvPicPr>
            <a:picLocks noChangeAspect="1"/>
          </p:cNvPicPr>
          <p:nvPr/>
        </p:nvPicPr>
        <p:blipFill>
          <a:blip r:embed="rId5"/>
          <a:stretch>
            <a:fillRect/>
          </a:stretch>
        </p:blipFill>
        <p:spPr>
          <a:xfrm>
            <a:off x="1023140" y="1566095"/>
            <a:ext cx="3014190" cy="4306523"/>
          </a:xfrm>
          <a:prstGeom prst="rect">
            <a:avLst/>
          </a:prstGeom>
        </p:spPr>
      </p:pic>
      <p:sp>
        <p:nvSpPr>
          <p:cNvPr id="7" name="Rechteck 6">
            <a:extLst>
              <a:ext uri="{FF2B5EF4-FFF2-40B4-BE49-F238E27FC236}">
                <a16:creationId xmlns:a16="http://schemas.microsoft.com/office/drawing/2014/main" id="{18B87E8D-EE2B-44E7-B3C0-F2CA05D22805}"/>
              </a:ext>
            </a:extLst>
          </p:cNvPr>
          <p:cNvSpPr/>
          <p:nvPr/>
        </p:nvSpPr>
        <p:spPr>
          <a:xfrm>
            <a:off x="1023140" y="5619056"/>
            <a:ext cx="2500303" cy="230832"/>
          </a:xfrm>
          <a:prstGeom prst="rect">
            <a:avLst/>
          </a:prstGeom>
        </p:spPr>
        <p:txBody>
          <a:bodyPr wrap="square">
            <a:spAutoFit/>
          </a:bodyPr>
          <a:lstStyle/>
          <a:p>
            <a:r>
              <a:rPr lang="de-DE" sz="900" dirty="0">
                <a:solidFill>
                  <a:schemeClr val="bg1"/>
                </a:solidFill>
              </a:rPr>
              <a:t>Gewöhnliches Pfeilkraut, </a:t>
            </a:r>
            <a:r>
              <a:rPr lang="de-DE" sz="900" dirty="0">
                <a:solidFill>
                  <a:schemeClr val="bg1"/>
                </a:solidFill>
                <a:hlinkClick r:id="rId4" tooltip="User:Fice">
                  <a:extLst>
                    <a:ext uri="{A12FA001-AC4F-418D-AE19-62706E023703}">
                      <ahyp:hlinkClr xmlns:ahyp="http://schemas.microsoft.com/office/drawing/2018/hyperlinkcolor" val="tx"/>
                    </a:ext>
                  </a:extLst>
                </a:hlinkClick>
              </a:rPr>
              <a:t>Christian Fischer</a:t>
            </a:r>
            <a:endParaRPr lang="de-DE" sz="900" dirty="0">
              <a:solidFill>
                <a:schemeClr val="bg1"/>
              </a:solidFill>
            </a:endParaRPr>
          </a:p>
        </p:txBody>
      </p:sp>
      <p:pic>
        <p:nvPicPr>
          <p:cNvPr id="9" name="Grafik 8">
            <a:extLst>
              <a:ext uri="{FF2B5EF4-FFF2-40B4-BE49-F238E27FC236}">
                <a16:creationId xmlns:a16="http://schemas.microsoft.com/office/drawing/2014/main" id="{44265A05-B3C5-439C-818C-7380DAF4C536}"/>
              </a:ext>
            </a:extLst>
          </p:cNvPr>
          <p:cNvPicPr>
            <a:picLocks noChangeAspect="1"/>
          </p:cNvPicPr>
          <p:nvPr/>
        </p:nvPicPr>
        <p:blipFill>
          <a:blip r:embed="rId6"/>
          <a:stretch>
            <a:fillRect/>
          </a:stretch>
        </p:blipFill>
        <p:spPr>
          <a:xfrm>
            <a:off x="7931150" y="1571609"/>
            <a:ext cx="2883923" cy="4336700"/>
          </a:xfrm>
          <a:prstGeom prst="rect">
            <a:avLst/>
          </a:prstGeom>
        </p:spPr>
      </p:pic>
      <p:sp>
        <p:nvSpPr>
          <p:cNvPr id="10" name="Rechteck 9">
            <a:extLst>
              <a:ext uri="{FF2B5EF4-FFF2-40B4-BE49-F238E27FC236}">
                <a16:creationId xmlns:a16="http://schemas.microsoft.com/office/drawing/2014/main" id="{9BF52FF1-C63C-4D41-903A-7481D0CC9BAD}"/>
              </a:ext>
            </a:extLst>
          </p:cNvPr>
          <p:cNvSpPr/>
          <p:nvPr/>
        </p:nvSpPr>
        <p:spPr>
          <a:xfrm>
            <a:off x="7931150" y="5692617"/>
            <a:ext cx="1778051" cy="230832"/>
          </a:xfrm>
          <a:prstGeom prst="rect">
            <a:avLst/>
          </a:prstGeom>
        </p:spPr>
        <p:txBody>
          <a:bodyPr wrap="none">
            <a:spAutoFit/>
          </a:bodyPr>
          <a:lstStyle/>
          <a:p>
            <a:r>
              <a:rPr lang="de-DE" sz="900" dirty="0">
                <a:solidFill>
                  <a:schemeClr val="bg1"/>
                </a:solidFill>
              </a:rPr>
              <a:t>Tannenwedel, André Karwath </a:t>
            </a:r>
            <a:r>
              <a:rPr lang="de-DE" sz="900" dirty="0">
                <a:solidFill>
                  <a:schemeClr val="bg1"/>
                </a:solidFill>
                <a:hlinkClick r:id="rId7" tooltip="User:Aka">
                  <a:extLst>
                    <a:ext uri="{A12FA001-AC4F-418D-AE19-62706E023703}">
                      <ahyp:hlinkClr xmlns:ahyp="http://schemas.microsoft.com/office/drawing/2018/hyperlinkcolor" val="tx"/>
                    </a:ext>
                  </a:extLst>
                </a:hlinkClick>
              </a:rPr>
              <a:t>Aka</a:t>
            </a:r>
            <a:endParaRPr lang="de-DE" sz="900" dirty="0">
              <a:solidFill>
                <a:schemeClr val="bg1"/>
              </a:solidFill>
            </a:endParaRPr>
          </a:p>
        </p:txBody>
      </p:sp>
      <p:sp>
        <p:nvSpPr>
          <p:cNvPr id="11" name="Rechteck 10">
            <a:extLst>
              <a:ext uri="{FF2B5EF4-FFF2-40B4-BE49-F238E27FC236}">
                <a16:creationId xmlns:a16="http://schemas.microsoft.com/office/drawing/2014/main" id="{B960ACBE-E371-44D9-90DC-DF36B851C46E}"/>
              </a:ext>
            </a:extLst>
          </p:cNvPr>
          <p:cNvSpPr/>
          <p:nvPr/>
        </p:nvSpPr>
        <p:spPr>
          <a:xfrm>
            <a:off x="4474218" y="5667283"/>
            <a:ext cx="2500303" cy="230832"/>
          </a:xfrm>
          <a:prstGeom prst="rect">
            <a:avLst/>
          </a:prstGeom>
        </p:spPr>
        <p:txBody>
          <a:bodyPr wrap="square">
            <a:spAutoFit/>
          </a:bodyPr>
          <a:lstStyle/>
          <a:p>
            <a:r>
              <a:rPr lang="de-DE" sz="900" dirty="0">
                <a:solidFill>
                  <a:schemeClr val="bg1"/>
                </a:solidFill>
              </a:rPr>
              <a:t>Schwanenblume, </a:t>
            </a:r>
            <a:r>
              <a:rPr lang="de-DE" sz="900" dirty="0">
                <a:solidFill>
                  <a:schemeClr val="bg1"/>
                </a:solidFill>
                <a:hlinkClick r:id="rId4" tooltip="User:Fice">
                  <a:extLst>
                    <a:ext uri="{A12FA001-AC4F-418D-AE19-62706E023703}">
                      <ahyp:hlinkClr xmlns:ahyp="http://schemas.microsoft.com/office/drawing/2018/hyperlinkcolor" val="tx"/>
                    </a:ext>
                  </a:extLst>
                </a:hlinkClick>
              </a:rPr>
              <a:t>Christian Fischer</a:t>
            </a:r>
            <a:endParaRPr lang="de-DE" sz="900" dirty="0">
              <a:solidFill>
                <a:schemeClr val="bg1"/>
              </a:solidFill>
            </a:endParaRPr>
          </a:p>
        </p:txBody>
      </p:sp>
    </p:spTree>
    <p:extLst>
      <p:ext uri="{BB962C8B-B14F-4D97-AF65-F5344CB8AC3E}">
        <p14:creationId xmlns:p14="http://schemas.microsoft.com/office/powerpoint/2010/main" val="7406369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99A37B-EBB7-4091-9FE8-4F62AB579524}"/>
              </a:ext>
            </a:extLst>
          </p:cNvPr>
          <p:cNvSpPr>
            <a:spLocks noGrp="1"/>
          </p:cNvSpPr>
          <p:nvPr>
            <p:ph type="title"/>
          </p:nvPr>
        </p:nvSpPr>
        <p:spPr/>
        <p:txBody>
          <a:bodyPr/>
          <a:lstStyle/>
          <a:p>
            <a:r>
              <a:rPr lang="de-DE" dirty="0"/>
              <a:t>Flachwasser-Pflanzen</a:t>
            </a:r>
          </a:p>
        </p:txBody>
      </p:sp>
      <p:pic>
        <p:nvPicPr>
          <p:cNvPr id="5" name="Inhaltsplatzhalter 4">
            <a:extLst>
              <a:ext uri="{FF2B5EF4-FFF2-40B4-BE49-F238E27FC236}">
                <a16:creationId xmlns:a16="http://schemas.microsoft.com/office/drawing/2014/main" id="{7B3B1B8A-BAE6-4B65-AF4D-BA5DEC73B6D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16842" y="1462425"/>
            <a:ext cx="3012428" cy="3784364"/>
          </a:xfrm>
        </p:spPr>
      </p:pic>
      <p:sp>
        <p:nvSpPr>
          <p:cNvPr id="7" name="Rechteck 6">
            <a:extLst>
              <a:ext uri="{FF2B5EF4-FFF2-40B4-BE49-F238E27FC236}">
                <a16:creationId xmlns:a16="http://schemas.microsoft.com/office/drawing/2014/main" id="{8F105866-6B62-49A4-9AB4-AD56EEA81D04}"/>
              </a:ext>
            </a:extLst>
          </p:cNvPr>
          <p:cNvSpPr/>
          <p:nvPr/>
        </p:nvSpPr>
        <p:spPr>
          <a:xfrm>
            <a:off x="2761908" y="5018525"/>
            <a:ext cx="2500303" cy="369332"/>
          </a:xfrm>
          <a:prstGeom prst="rect">
            <a:avLst/>
          </a:prstGeom>
        </p:spPr>
        <p:txBody>
          <a:bodyPr wrap="square">
            <a:spAutoFit/>
          </a:bodyPr>
          <a:lstStyle/>
          <a:p>
            <a:r>
              <a:rPr lang="de-DE" sz="900" dirty="0">
                <a:solidFill>
                  <a:schemeClr val="bg1"/>
                </a:solidFill>
              </a:rPr>
              <a:t>Froschlöffel, </a:t>
            </a:r>
            <a:r>
              <a:rPr lang="de-DE" sz="900" dirty="0" err="1">
                <a:solidFill>
                  <a:schemeClr val="bg1"/>
                </a:solidFill>
                <a:hlinkClick r:id="rId4" tooltip="User:Bff">
                  <a:extLst>
                    <a:ext uri="{A12FA001-AC4F-418D-AE19-62706E023703}">
                      <ahyp:hlinkClr xmlns:ahyp="http://schemas.microsoft.com/office/drawing/2018/hyperlinkcolor" val="tx"/>
                    </a:ext>
                  </a:extLst>
                </a:hlinkClick>
              </a:rPr>
              <a:t>Bff</a:t>
            </a:r>
            <a:endParaRPr lang="de-DE" sz="900" dirty="0">
              <a:solidFill>
                <a:schemeClr val="bg1"/>
              </a:solidFill>
            </a:endParaRPr>
          </a:p>
          <a:p>
            <a:endParaRPr lang="de-DE" sz="900" dirty="0">
              <a:solidFill>
                <a:schemeClr val="bg1"/>
              </a:solidFill>
            </a:endParaRPr>
          </a:p>
        </p:txBody>
      </p:sp>
      <p:pic>
        <p:nvPicPr>
          <p:cNvPr id="16" name="Grafik 15">
            <a:extLst>
              <a:ext uri="{FF2B5EF4-FFF2-40B4-BE49-F238E27FC236}">
                <a16:creationId xmlns:a16="http://schemas.microsoft.com/office/drawing/2014/main" id="{BCBF4B32-1668-495C-ADA4-E62A8D055E0B}"/>
              </a:ext>
            </a:extLst>
          </p:cNvPr>
          <p:cNvPicPr>
            <a:picLocks noChangeAspect="1"/>
          </p:cNvPicPr>
          <p:nvPr/>
        </p:nvPicPr>
        <p:blipFill>
          <a:blip r:embed="rId5"/>
          <a:stretch>
            <a:fillRect/>
          </a:stretch>
        </p:blipFill>
        <p:spPr>
          <a:xfrm>
            <a:off x="4012059" y="2676525"/>
            <a:ext cx="3427018" cy="2570264"/>
          </a:xfrm>
          <a:prstGeom prst="rect">
            <a:avLst/>
          </a:prstGeom>
        </p:spPr>
      </p:pic>
      <p:sp>
        <p:nvSpPr>
          <p:cNvPr id="8" name="Rechteck 7">
            <a:extLst>
              <a:ext uri="{FF2B5EF4-FFF2-40B4-BE49-F238E27FC236}">
                <a16:creationId xmlns:a16="http://schemas.microsoft.com/office/drawing/2014/main" id="{38EC722A-A57C-4FC0-9B2A-71217C9928C9}"/>
              </a:ext>
            </a:extLst>
          </p:cNvPr>
          <p:cNvSpPr/>
          <p:nvPr/>
        </p:nvSpPr>
        <p:spPr>
          <a:xfrm>
            <a:off x="5957125" y="5015957"/>
            <a:ext cx="2500303" cy="230832"/>
          </a:xfrm>
          <a:prstGeom prst="rect">
            <a:avLst/>
          </a:prstGeom>
        </p:spPr>
        <p:txBody>
          <a:bodyPr wrap="square">
            <a:spAutoFit/>
          </a:bodyPr>
          <a:lstStyle/>
          <a:p>
            <a:r>
              <a:rPr lang="de-DE" sz="900" dirty="0">
                <a:solidFill>
                  <a:schemeClr val="bg1"/>
                </a:solidFill>
              </a:rPr>
              <a:t>Wasserfeder, </a:t>
            </a:r>
            <a:r>
              <a:rPr lang="de-DE" sz="900" dirty="0">
                <a:solidFill>
                  <a:schemeClr val="bg1"/>
                </a:solidFill>
                <a:hlinkClick r:id="rId6" tooltip="d:Q29586018">
                  <a:extLst>
                    <a:ext uri="{A12FA001-AC4F-418D-AE19-62706E023703}">
                      <ahyp:hlinkClr xmlns:ahyp="http://schemas.microsoft.com/office/drawing/2018/hyperlinkcolor" val="tx"/>
                    </a:ext>
                  </a:extLst>
                </a:hlinkClick>
              </a:rPr>
              <a:t>Frank Liebig</a:t>
            </a:r>
            <a:endParaRPr lang="de-DE" sz="900" dirty="0">
              <a:solidFill>
                <a:schemeClr val="bg1"/>
              </a:solidFill>
            </a:endParaRPr>
          </a:p>
        </p:txBody>
      </p:sp>
      <p:pic>
        <p:nvPicPr>
          <p:cNvPr id="18" name="Grafik 17">
            <a:extLst>
              <a:ext uri="{FF2B5EF4-FFF2-40B4-BE49-F238E27FC236}">
                <a16:creationId xmlns:a16="http://schemas.microsoft.com/office/drawing/2014/main" id="{0F049B29-366F-414D-8869-4D3B6E2E1DF2}"/>
              </a:ext>
            </a:extLst>
          </p:cNvPr>
          <p:cNvPicPr>
            <a:picLocks noChangeAspect="1"/>
          </p:cNvPicPr>
          <p:nvPr/>
        </p:nvPicPr>
        <p:blipFill>
          <a:blip r:embed="rId7"/>
          <a:stretch>
            <a:fillRect/>
          </a:stretch>
        </p:blipFill>
        <p:spPr>
          <a:xfrm>
            <a:off x="7621866" y="1081088"/>
            <a:ext cx="3524460" cy="2347912"/>
          </a:xfrm>
          <a:prstGeom prst="rect">
            <a:avLst/>
          </a:prstGeom>
        </p:spPr>
      </p:pic>
      <p:sp>
        <p:nvSpPr>
          <p:cNvPr id="19" name="Rechteck 18">
            <a:extLst>
              <a:ext uri="{FF2B5EF4-FFF2-40B4-BE49-F238E27FC236}">
                <a16:creationId xmlns:a16="http://schemas.microsoft.com/office/drawing/2014/main" id="{6D8E1152-92C4-4C69-9628-B4760D1E969F}"/>
              </a:ext>
            </a:extLst>
          </p:cNvPr>
          <p:cNvSpPr/>
          <p:nvPr/>
        </p:nvSpPr>
        <p:spPr>
          <a:xfrm>
            <a:off x="7739072" y="3059668"/>
            <a:ext cx="3407254" cy="369332"/>
          </a:xfrm>
          <a:prstGeom prst="rect">
            <a:avLst/>
          </a:prstGeom>
        </p:spPr>
        <p:txBody>
          <a:bodyPr wrap="square">
            <a:spAutoFit/>
          </a:bodyPr>
          <a:lstStyle/>
          <a:p>
            <a:r>
              <a:rPr lang="de-DE" sz="900" dirty="0">
                <a:solidFill>
                  <a:schemeClr val="bg1"/>
                </a:solidFill>
              </a:rPr>
              <a:t>Schwimmpflanzendecke aus Dreiteiligen und Buckligen Wasserlinsen mit einer Piratenspinne ,Helge May</a:t>
            </a:r>
          </a:p>
        </p:txBody>
      </p:sp>
      <p:pic>
        <p:nvPicPr>
          <p:cNvPr id="20" name="Grafik 19">
            <a:extLst>
              <a:ext uri="{FF2B5EF4-FFF2-40B4-BE49-F238E27FC236}">
                <a16:creationId xmlns:a16="http://schemas.microsoft.com/office/drawing/2014/main" id="{5868B8EC-79DE-42E2-BB5D-AABC54DD4F8F}"/>
              </a:ext>
            </a:extLst>
          </p:cNvPr>
          <p:cNvPicPr>
            <a:picLocks noChangeAspect="1"/>
          </p:cNvPicPr>
          <p:nvPr/>
        </p:nvPicPr>
        <p:blipFill>
          <a:blip r:embed="rId8"/>
          <a:stretch>
            <a:fillRect/>
          </a:stretch>
        </p:blipFill>
        <p:spPr>
          <a:xfrm>
            <a:off x="7621866" y="3590925"/>
            <a:ext cx="3524459" cy="2347912"/>
          </a:xfrm>
          <a:prstGeom prst="rect">
            <a:avLst/>
          </a:prstGeom>
        </p:spPr>
      </p:pic>
      <p:sp>
        <p:nvSpPr>
          <p:cNvPr id="21" name="Rechteck 20">
            <a:extLst>
              <a:ext uri="{FF2B5EF4-FFF2-40B4-BE49-F238E27FC236}">
                <a16:creationId xmlns:a16="http://schemas.microsoft.com/office/drawing/2014/main" id="{5A10E6DC-E22A-4B6A-B42E-18DD56C42077}"/>
              </a:ext>
            </a:extLst>
          </p:cNvPr>
          <p:cNvSpPr/>
          <p:nvPr/>
        </p:nvSpPr>
        <p:spPr>
          <a:xfrm>
            <a:off x="9650173" y="5708005"/>
            <a:ext cx="3407254" cy="230832"/>
          </a:xfrm>
          <a:prstGeom prst="rect">
            <a:avLst/>
          </a:prstGeom>
        </p:spPr>
        <p:txBody>
          <a:bodyPr wrap="square">
            <a:spAutoFit/>
          </a:bodyPr>
          <a:lstStyle/>
          <a:p>
            <a:r>
              <a:rPr lang="de-DE" sz="900" dirty="0">
                <a:solidFill>
                  <a:schemeClr val="bg1"/>
                </a:solidFill>
              </a:rPr>
              <a:t>Ästiger </a:t>
            </a:r>
            <a:r>
              <a:rPr lang="de-DE" sz="900" dirty="0" err="1">
                <a:solidFill>
                  <a:schemeClr val="bg1"/>
                </a:solidFill>
              </a:rPr>
              <a:t>Igelkolben,Helge</a:t>
            </a:r>
            <a:r>
              <a:rPr lang="de-DE" sz="900" dirty="0">
                <a:solidFill>
                  <a:schemeClr val="bg1"/>
                </a:solidFill>
              </a:rPr>
              <a:t> May</a:t>
            </a:r>
          </a:p>
        </p:txBody>
      </p:sp>
    </p:spTree>
    <p:extLst>
      <p:ext uri="{BB962C8B-B14F-4D97-AF65-F5344CB8AC3E}">
        <p14:creationId xmlns:p14="http://schemas.microsoft.com/office/powerpoint/2010/main" val="4269450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Bewässerungsteiche</a:t>
            </a:r>
          </a:p>
        </p:txBody>
      </p:sp>
      <p:sp>
        <p:nvSpPr>
          <p:cNvPr id="3" name="Inhaltsplatzhalter 2"/>
          <p:cNvSpPr>
            <a:spLocks noGrp="1"/>
          </p:cNvSpPr>
          <p:nvPr>
            <p:ph idx="1"/>
          </p:nvPr>
        </p:nvSpPr>
        <p:spPr>
          <a:xfrm>
            <a:off x="838200" y="1849071"/>
            <a:ext cx="10515600" cy="4351338"/>
          </a:xfrm>
        </p:spPr>
        <p:txBody>
          <a:bodyPr>
            <a:normAutofit/>
          </a:bodyPr>
          <a:lstStyle/>
          <a:p>
            <a:pPr marL="0" indent="0" algn="ctr">
              <a:buNone/>
            </a:pPr>
            <a:r>
              <a:rPr lang="de-DE" dirty="0"/>
              <a:t>Wer von Ihnen bewirtschaftet bereits einen Bewässerungsteich?</a:t>
            </a:r>
          </a:p>
          <a:p>
            <a:pPr marL="0" indent="0" algn="ctr">
              <a:buNone/>
            </a:pPr>
            <a:r>
              <a:rPr lang="de-DE" dirty="0"/>
              <a:t>Wie wird er genutzt?</a:t>
            </a:r>
          </a:p>
          <a:p>
            <a:pPr marL="0" indent="0" algn="ctr">
              <a:buNone/>
            </a:pPr>
            <a:r>
              <a:rPr lang="de-DE" dirty="0"/>
              <a:t>Welche Art von Teich ist es?</a:t>
            </a:r>
          </a:p>
          <a:p>
            <a:pPr marL="0" indent="0" algn="ctr">
              <a:buNone/>
            </a:pPr>
            <a:endParaRPr lang="de-DE" dirty="0"/>
          </a:p>
          <a:p>
            <a:endParaRPr lang="de-DE" dirty="0">
              <a:solidFill>
                <a:schemeClr val="tx1"/>
              </a:solidFill>
              <a:ea typeface="+mj-ea"/>
              <a:cs typeface="+mj-cs"/>
            </a:endParaRPr>
          </a:p>
          <a:p>
            <a:pPr marL="0" indent="0" algn="ctr">
              <a:buNone/>
            </a:pPr>
            <a:endParaRPr lang="de-DE" dirty="0">
              <a:solidFill>
                <a:schemeClr val="tx1"/>
              </a:solidFill>
              <a:ea typeface="+mj-ea"/>
              <a:cs typeface="+mj-cs"/>
            </a:endParaRPr>
          </a:p>
          <a:p>
            <a:pPr marL="0" indent="0" algn="ctr">
              <a:buNone/>
            </a:pPr>
            <a:endParaRPr lang="de-DE" sz="3600" dirty="0">
              <a:solidFill>
                <a:schemeClr val="tx1"/>
              </a:solidFill>
            </a:endParaRPr>
          </a:p>
        </p:txBody>
      </p:sp>
      <p:pic>
        <p:nvPicPr>
          <p:cNvPr id="5" name="Grafik 4">
            <a:extLst>
              <a:ext uri="{FF2B5EF4-FFF2-40B4-BE49-F238E27FC236}">
                <a16:creationId xmlns:a16="http://schemas.microsoft.com/office/drawing/2014/main" id="{84B0FB61-B05F-4DA2-A2D2-2CE0A828C5AE}"/>
              </a:ext>
            </a:extLst>
          </p:cNvPr>
          <p:cNvPicPr>
            <a:picLocks noChangeAspect="1"/>
          </p:cNvPicPr>
          <p:nvPr/>
        </p:nvPicPr>
        <p:blipFill>
          <a:blip r:embed="rId3"/>
          <a:stretch>
            <a:fillRect/>
          </a:stretch>
        </p:blipFill>
        <p:spPr>
          <a:xfrm>
            <a:off x="5035204" y="3429000"/>
            <a:ext cx="2121592" cy="1597290"/>
          </a:xfrm>
          <a:prstGeom prst="rect">
            <a:avLst/>
          </a:prstGeom>
        </p:spPr>
      </p:pic>
      <p:pic>
        <p:nvPicPr>
          <p:cNvPr id="6" name="Grafik 5">
            <a:extLst>
              <a:ext uri="{FF2B5EF4-FFF2-40B4-BE49-F238E27FC236}">
                <a16:creationId xmlns:a16="http://schemas.microsoft.com/office/drawing/2014/main" id="{D0593C99-F4F6-4C09-8736-837CF9A0FA0A}"/>
              </a:ext>
            </a:extLst>
          </p:cNvPr>
          <p:cNvPicPr>
            <a:picLocks noChangeAspect="1"/>
          </p:cNvPicPr>
          <p:nvPr/>
        </p:nvPicPr>
        <p:blipFill>
          <a:blip r:embed="rId4"/>
          <a:stretch>
            <a:fillRect/>
          </a:stretch>
        </p:blipFill>
        <p:spPr>
          <a:xfrm>
            <a:off x="4744611" y="3424610"/>
            <a:ext cx="2764683" cy="2073513"/>
          </a:xfrm>
          <a:prstGeom prst="rect">
            <a:avLst/>
          </a:prstGeom>
        </p:spPr>
      </p:pic>
      <p:sp>
        <p:nvSpPr>
          <p:cNvPr id="8" name="Textfeld 7">
            <a:extLst>
              <a:ext uri="{FF2B5EF4-FFF2-40B4-BE49-F238E27FC236}">
                <a16:creationId xmlns:a16="http://schemas.microsoft.com/office/drawing/2014/main" id="{36D529A2-44C4-4442-BE34-1D712D4017AF}"/>
              </a:ext>
            </a:extLst>
          </p:cNvPr>
          <p:cNvSpPr txBox="1"/>
          <p:nvPr/>
        </p:nvSpPr>
        <p:spPr>
          <a:xfrm>
            <a:off x="6844851" y="523651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19949328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Tiefwasser-Pflanzen</a:t>
            </a: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pic>
        <p:nvPicPr>
          <p:cNvPr id="9" name="Inhaltsplatzhalter 8">
            <a:extLst>
              <a:ext uri="{FF2B5EF4-FFF2-40B4-BE49-F238E27FC236}">
                <a16:creationId xmlns:a16="http://schemas.microsoft.com/office/drawing/2014/main" id="{F5495D0A-FB4F-4C2B-AD72-22247FF61839}"/>
              </a:ext>
            </a:extLst>
          </p:cNvPr>
          <p:cNvPicPr>
            <a:picLocks noGrp="1" noChangeAspect="1"/>
          </p:cNvPicPr>
          <p:nvPr>
            <p:ph idx="1"/>
          </p:nvPr>
        </p:nvPicPr>
        <p:blipFill rotWithShape="1">
          <a:blip r:embed="rId3"/>
          <a:srcRect l="29541" t="63001" r="33027" b="17487"/>
          <a:stretch/>
        </p:blipFill>
        <p:spPr>
          <a:xfrm>
            <a:off x="441317" y="2290813"/>
            <a:ext cx="10884920" cy="3191554"/>
          </a:xfrm>
          <a:prstGeom prst="rect">
            <a:avLst/>
          </a:prstGeom>
        </p:spPr>
      </p:pic>
      <p:sp>
        <p:nvSpPr>
          <p:cNvPr id="10" name="Rechteck 9">
            <a:extLst>
              <a:ext uri="{FF2B5EF4-FFF2-40B4-BE49-F238E27FC236}">
                <a16:creationId xmlns:a16="http://schemas.microsoft.com/office/drawing/2014/main" id="{0EB57C2B-E46C-4D8C-89C6-4CC9459C56F1}"/>
              </a:ext>
            </a:extLst>
          </p:cNvPr>
          <p:cNvSpPr/>
          <p:nvPr/>
        </p:nvSpPr>
        <p:spPr>
          <a:xfrm>
            <a:off x="726391" y="5468191"/>
            <a:ext cx="6096000" cy="230832"/>
          </a:xfrm>
          <a:prstGeom prst="rect">
            <a:avLst/>
          </a:prstGeom>
        </p:spPr>
        <p:txBody>
          <a:bodyPr>
            <a:spAutoFit/>
          </a:bodyPr>
          <a:lstStyle/>
          <a:p>
            <a:r>
              <a:rPr lang="de-DE" sz="900" dirty="0"/>
              <a:t>Fachliche Mitarbeit (Text und Abbildungen): NABU Itzehoe/Leonhard Peters, Norddeutsche Fachschule für Gartenbau, </a:t>
            </a:r>
            <a:r>
              <a:rPr lang="de-DE" sz="900" dirty="0" err="1"/>
              <a:t>Ellerhoo</a:t>
            </a:r>
            <a:endParaRPr lang="de-DE" sz="900" dirty="0"/>
          </a:p>
        </p:txBody>
      </p:sp>
      <p:pic>
        <p:nvPicPr>
          <p:cNvPr id="3" name="Grafik 2">
            <a:extLst>
              <a:ext uri="{FF2B5EF4-FFF2-40B4-BE49-F238E27FC236}">
                <a16:creationId xmlns:a16="http://schemas.microsoft.com/office/drawing/2014/main" id="{91D2C0AC-E37C-45CF-B384-2E06FBBA89FD}"/>
              </a:ext>
            </a:extLst>
          </p:cNvPr>
          <p:cNvPicPr>
            <a:picLocks noChangeAspect="1"/>
          </p:cNvPicPr>
          <p:nvPr/>
        </p:nvPicPr>
        <p:blipFill>
          <a:blip r:embed="rId4"/>
          <a:stretch>
            <a:fillRect/>
          </a:stretch>
        </p:blipFill>
        <p:spPr>
          <a:xfrm>
            <a:off x="10272408" y="1762178"/>
            <a:ext cx="1812587" cy="1288951"/>
          </a:xfrm>
          <a:prstGeom prst="rect">
            <a:avLst/>
          </a:prstGeom>
        </p:spPr>
      </p:pic>
      <p:pic>
        <p:nvPicPr>
          <p:cNvPr id="4" name="Grafik 3">
            <a:extLst>
              <a:ext uri="{FF2B5EF4-FFF2-40B4-BE49-F238E27FC236}">
                <a16:creationId xmlns:a16="http://schemas.microsoft.com/office/drawing/2014/main" id="{DB2BAF72-3230-46C0-BF32-93FA7678D3C3}"/>
              </a:ext>
            </a:extLst>
          </p:cNvPr>
          <p:cNvPicPr>
            <a:picLocks noChangeAspect="1"/>
          </p:cNvPicPr>
          <p:nvPr/>
        </p:nvPicPr>
        <p:blipFill>
          <a:blip r:embed="rId5"/>
          <a:stretch>
            <a:fillRect/>
          </a:stretch>
        </p:blipFill>
        <p:spPr>
          <a:xfrm>
            <a:off x="10749743" y="4881758"/>
            <a:ext cx="1404025" cy="1143861"/>
          </a:xfrm>
          <a:prstGeom prst="rect">
            <a:avLst/>
          </a:prstGeom>
        </p:spPr>
      </p:pic>
      <p:pic>
        <p:nvPicPr>
          <p:cNvPr id="5" name="Grafik 4">
            <a:extLst>
              <a:ext uri="{FF2B5EF4-FFF2-40B4-BE49-F238E27FC236}">
                <a16:creationId xmlns:a16="http://schemas.microsoft.com/office/drawing/2014/main" id="{F3F8A07B-BA8F-4446-BE69-9B60DB578ED3}"/>
              </a:ext>
            </a:extLst>
          </p:cNvPr>
          <p:cNvPicPr>
            <a:picLocks noChangeAspect="1"/>
          </p:cNvPicPr>
          <p:nvPr/>
        </p:nvPicPr>
        <p:blipFill>
          <a:blip r:embed="rId6"/>
          <a:stretch>
            <a:fillRect/>
          </a:stretch>
        </p:blipFill>
        <p:spPr>
          <a:xfrm>
            <a:off x="10749743" y="3206990"/>
            <a:ext cx="1152988" cy="1518907"/>
          </a:xfrm>
          <a:prstGeom prst="rect">
            <a:avLst/>
          </a:prstGeom>
        </p:spPr>
      </p:pic>
      <p:sp>
        <p:nvSpPr>
          <p:cNvPr id="12" name="Rechteck 11">
            <a:extLst>
              <a:ext uri="{FF2B5EF4-FFF2-40B4-BE49-F238E27FC236}">
                <a16:creationId xmlns:a16="http://schemas.microsoft.com/office/drawing/2014/main" id="{3F2579C7-2512-4C7A-9D33-F1E21670A2DF}"/>
              </a:ext>
            </a:extLst>
          </p:cNvPr>
          <p:cNvSpPr/>
          <p:nvPr/>
        </p:nvSpPr>
        <p:spPr>
          <a:xfrm>
            <a:off x="10182428" y="2708538"/>
            <a:ext cx="1902568" cy="369332"/>
          </a:xfrm>
          <a:prstGeom prst="rect">
            <a:avLst/>
          </a:prstGeom>
        </p:spPr>
        <p:txBody>
          <a:bodyPr wrap="square">
            <a:spAutoFit/>
          </a:bodyPr>
          <a:lstStyle/>
          <a:p>
            <a:r>
              <a:rPr lang="de-DE" sz="900" dirty="0">
                <a:solidFill>
                  <a:schemeClr val="bg1"/>
                </a:solidFill>
              </a:rPr>
              <a:t>Blüten und Schwimmblätter vom</a:t>
            </a:r>
          </a:p>
          <a:p>
            <a:r>
              <a:rPr lang="de-DE" sz="900" dirty="0">
                <a:solidFill>
                  <a:schemeClr val="bg1"/>
                </a:solidFill>
              </a:rPr>
              <a:t> Froschbiss, </a:t>
            </a:r>
            <a:r>
              <a:rPr lang="de-DE" sz="900" dirty="0">
                <a:solidFill>
                  <a:schemeClr val="bg1"/>
                </a:solidFill>
                <a:hlinkClick r:id="rId7" tooltip="User:Fice">
                  <a:extLst>
                    <a:ext uri="{A12FA001-AC4F-418D-AE19-62706E023703}">
                      <ahyp:hlinkClr xmlns:ahyp="http://schemas.microsoft.com/office/drawing/2018/hyperlinkcolor" val="tx"/>
                    </a:ext>
                  </a:extLst>
                </a:hlinkClick>
              </a:rPr>
              <a:t>Christian Fischer</a:t>
            </a:r>
            <a:endParaRPr lang="de-DE" sz="900" dirty="0">
              <a:solidFill>
                <a:schemeClr val="bg1"/>
              </a:solidFill>
            </a:endParaRPr>
          </a:p>
        </p:txBody>
      </p:sp>
      <p:sp>
        <p:nvSpPr>
          <p:cNvPr id="13" name="Rechteck 12">
            <a:extLst>
              <a:ext uri="{FF2B5EF4-FFF2-40B4-BE49-F238E27FC236}">
                <a16:creationId xmlns:a16="http://schemas.microsoft.com/office/drawing/2014/main" id="{AD1C341C-F469-48D4-AF53-EFD5233AFE67}"/>
              </a:ext>
            </a:extLst>
          </p:cNvPr>
          <p:cNvSpPr/>
          <p:nvPr/>
        </p:nvSpPr>
        <p:spPr>
          <a:xfrm>
            <a:off x="10652579" y="5699023"/>
            <a:ext cx="1501189" cy="369332"/>
          </a:xfrm>
          <a:prstGeom prst="rect">
            <a:avLst/>
          </a:prstGeom>
        </p:spPr>
        <p:txBody>
          <a:bodyPr wrap="square">
            <a:spAutoFit/>
          </a:bodyPr>
          <a:lstStyle/>
          <a:p>
            <a:r>
              <a:rPr lang="de-DE" sz="900" dirty="0">
                <a:solidFill>
                  <a:schemeClr val="bg1"/>
                </a:solidFill>
              </a:rPr>
              <a:t>Seerose </a:t>
            </a:r>
            <a:r>
              <a:rPr lang="de-DE" sz="900" i="1" dirty="0" err="1">
                <a:solidFill>
                  <a:schemeClr val="bg1"/>
                </a:solidFill>
              </a:rPr>
              <a:t>nymphea</a:t>
            </a:r>
            <a:r>
              <a:rPr lang="de-DE" sz="900" i="1" dirty="0">
                <a:solidFill>
                  <a:schemeClr val="bg1"/>
                </a:solidFill>
              </a:rPr>
              <a:t> </a:t>
            </a:r>
            <a:r>
              <a:rPr lang="de-DE" sz="900" i="1" dirty="0" err="1">
                <a:solidFill>
                  <a:schemeClr val="bg1"/>
                </a:solidFill>
              </a:rPr>
              <a:t>alba</a:t>
            </a:r>
            <a:r>
              <a:rPr lang="de-DE" sz="900" dirty="0">
                <a:solidFill>
                  <a:schemeClr val="bg1"/>
                </a:solidFill>
              </a:rPr>
              <a:t>, </a:t>
            </a:r>
          </a:p>
          <a:p>
            <a:r>
              <a:rPr lang="de-DE" sz="900" dirty="0">
                <a:solidFill>
                  <a:schemeClr val="bg1"/>
                </a:solidFill>
                <a:hlinkClick r:id="rId8" tooltip="User:Jacek Halicki">
                  <a:extLst>
                    <a:ext uri="{A12FA001-AC4F-418D-AE19-62706E023703}">
                      <ahyp:hlinkClr xmlns:ahyp="http://schemas.microsoft.com/office/drawing/2018/hyperlinkcolor" val="tx"/>
                    </a:ext>
                  </a:extLst>
                </a:hlinkClick>
              </a:rPr>
              <a:t>Jacek </a:t>
            </a:r>
            <a:r>
              <a:rPr lang="de-DE" sz="900" dirty="0" err="1">
                <a:solidFill>
                  <a:schemeClr val="bg1"/>
                </a:solidFill>
                <a:hlinkClick r:id="rId8" tooltip="User:Jacek Halicki">
                  <a:extLst>
                    <a:ext uri="{A12FA001-AC4F-418D-AE19-62706E023703}">
                      <ahyp:hlinkClr xmlns:ahyp="http://schemas.microsoft.com/office/drawing/2018/hyperlinkcolor" val="tx"/>
                    </a:ext>
                  </a:extLst>
                </a:hlinkClick>
              </a:rPr>
              <a:t>Halicki</a:t>
            </a:r>
            <a:endParaRPr lang="de-DE" sz="900" dirty="0">
              <a:solidFill>
                <a:schemeClr val="bg1"/>
              </a:solidFill>
            </a:endParaRPr>
          </a:p>
        </p:txBody>
      </p:sp>
      <p:sp>
        <p:nvSpPr>
          <p:cNvPr id="14" name="Rechteck 13">
            <a:extLst>
              <a:ext uri="{FF2B5EF4-FFF2-40B4-BE49-F238E27FC236}">
                <a16:creationId xmlns:a16="http://schemas.microsoft.com/office/drawing/2014/main" id="{46EB388C-7FF8-473C-AFD8-60B280D2633A}"/>
              </a:ext>
            </a:extLst>
          </p:cNvPr>
          <p:cNvSpPr/>
          <p:nvPr/>
        </p:nvSpPr>
        <p:spPr>
          <a:xfrm>
            <a:off x="10703882" y="4401017"/>
            <a:ext cx="1198850" cy="369332"/>
          </a:xfrm>
          <a:prstGeom prst="rect">
            <a:avLst/>
          </a:prstGeom>
        </p:spPr>
        <p:txBody>
          <a:bodyPr wrap="square">
            <a:spAutoFit/>
          </a:bodyPr>
          <a:lstStyle/>
          <a:p>
            <a:r>
              <a:rPr lang="de-DE" sz="900" dirty="0" err="1">
                <a:solidFill>
                  <a:schemeClr val="bg1"/>
                </a:solidFill>
              </a:rPr>
              <a:t>Ähriges</a:t>
            </a:r>
            <a:r>
              <a:rPr lang="de-DE" sz="900" dirty="0">
                <a:solidFill>
                  <a:schemeClr val="bg1"/>
                </a:solidFill>
              </a:rPr>
              <a:t> Tausendblatt, </a:t>
            </a:r>
          </a:p>
          <a:p>
            <a:r>
              <a:rPr lang="de-DE" sz="900" dirty="0">
                <a:solidFill>
                  <a:schemeClr val="bg1"/>
                </a:solidFill>
                <a:hlinkClick r:id="rId7" tooltip="User:Fice">
                  <a:extLst>
                    <a:ext uri="{A12FA001-AC4F-418D-AE19-62706E023703}">
                      <ahyp:hlinkClr xmlns:ahyp="http://schemas.microsoft.com/office/drawing/2018/hyperlinkcolor" val="tx"/>
                    </a:ext>
                  </a:extLst>
                </a:hlinkClick>
              </a:rPr>
              <a:t>Christian Fischer</a:t>
            </a:r>
            <a:r>
              <a:rPr lang="de-DE" sz="900" dirty="0">
                <a:solidFill>
                  <a:schemeClr val="bg1"/>
                </a:solidFill>
              </a:rPr>
              <a:t> </a:t>
            </a:r>
          </a:p>
        </p:txBody>
      </p:sp>
      <p:sp>
        <p:nvSpPr>
          <p:cNvPr id="7" name="Textfeld 6">
            <a:extLst>
              <a:ext uri="{FF2B5EF4-FFF2-40B4-BE49-F238E27FC236}">
                <a16:creationId xmlns:a16="http://schemas.microsoft.com/office/drawing/2014/main" id="{72D68237-11B7-4BB6-AA34-FBF0E7A798A8}"/>
              </a:ext>
            </a:extLst>
          </p:cNvPr>
          <p:cNvSpPr txBox="1"/>
          <p:nvPr/>
        </p:nvSpPr>
        <p:spPr>
          <a:xfrm>
            <a:off x="726391" y="1529085"/>
            <a:ext cx="9282349" cy="492443"/>
          </a:xfrm>
          <a:prstGeom prst="rect">
            <a:avLst/>
          </a:prstGeom>
          <a:noFill/>
        </p:spPr>
        <p:txBody>
          <a:bodyPr wrap="none" rtlCol="0">
            <a:spAutoFit/>
          </a:bodyPr>
          <a:lstStyle/>
          <a:p>
            <a:r>
              <a:rPr lang="de-DE" sz="2600" b="1" dirty="0">
                <a:solidFill>
                  <a:schemeClr val="accent5"/>
                </a:solidFill>
              </a:rPr>
              <a:t>Tiefwasserzone bis 100 cm Tiefe (1 Pflanze/2-10 m</a:t>
            </a:r>
            <a:r>
              <a:rPr lang="de-DE" sz="2600" b="1" baseline="30000" dirty="0">
                <a:solidFill>
                  <a:schemeClr val="accent5"/>
                </a:solidFill>
              </a:rPr>
              <a:t>2</a:t>
            </a:r>
            <a:r>
              <a:rPr lang="de-DE" sz="2600" b="1" dirty="0">
                <a:solidFill>
                  <a:schemeClr val="accent5"/>
                </a:solidFill>
              </a:rPr>
              <a:t> Wasserfläche)</a:t>
            </a:r>
          </a:p>
        </p:txBody>
      </p:sp>
    </p:spTree>
    <p:extLst>
      <p:ext uri="{BB962C8B-B14F-4D97-AF65-F5344CB8AC3E}">
        <p14:creationId xmlns:p14="http://schemas.microsoft.com/office/powerpoint/2010/main" val="2449925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Pflege</a:t>
            </a: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sp>
        <p:nvSpPr>
          <p:cNvPr id="4" name="Inhaltsplatzhalter 3">
            <a:extLst>
              <a:ext uri="{FF2B5EF4-FFF2-40B4-BE49-F238E27FC236}">
                <a16:creationId xmlns:a16="http://schemas.microsoft.com/office/drawing/2014/main" id="{20A97EEF-7CBC-4E3F-9921-7924B5B6C0B1}"/>
              </a:ext>
            </a:extLst>
          </p:cNvPr>
          <p:cNvSpPr>
            <a:spLocks noGrp="1"/>
          </p:cNvSpPr>
          <p:nvPr>
            <p:ph idx="1"/>
          </p:nvPr>
        </p:nvSpPr>
        <p:spPr>
          <a:xfrm>
            <a:off x="838200" y="1690688"/>
            <a:ext cx="10515600" cy="4351338"/>
          </a:xfrm>
        </p:spPr>
        <p:txBody>
          <a:bodyPr>
            <a:normAutofit lnSpcReduction="10000"/>
          </a:bodyPr>
          <a:lstStyle/>
          <a:p>
            <a:r>
              <a:rPr lang="de-DE" dirty="0"/>
              <a:t>Sich </a:t>
            </a:r>
            <a:r>
              <a:rPr lang="de-DE" b="1" dirty="0"/>
              <a:t>stark ausbreitende Pflanzen </a:t>
            </a:r>
            <a:r>
              <a:rPr lang="de-DE" dirty="0"/>
              <a:t>sollte man ab und zu auslichten, bevor sie die restliche Vegetation im Teich verdrängen. </a:t>
            </a:r>
          </a:p>
          <a:p>
            <a:r>
              <a:rPr lang="de-DE" dirty="0"/>
              <a:t>Am Grund des Teiches bildet sich mit den Jahren eine </a:t>
            </a:r>
            <a:r>
              <a:rPr lang="de-DE" b="1" dirty="0"/>
              <a:t>Schlammschicht,</a:t>
            </a:r>
            <a:r>
              <a:rPr lang="de-DE" dirty="0"/>
              <a:t> die am besten abschnittsweise entnommen wird, um die am Boden überwinternden Tiere nicht zu beeinträchtigen.</a:t>
            </a:r>
          </a:p>
          <a:p>
            <a:r>
              <a:rPr lang="de-DE" dirty="0"/>
              <a:t> </a:t>
            </a:r>
            <a:r>
              <a:rPr lang="de-DE" b="1" dirty="0"/>
              <a:t>Röhrichte </a:t>
            </a:r>
            <a:r>
              <a:rPr lang="de-DE" dirty="0"/>
              <a:t>sollte man im Herbst nicht zurückschneiden, um bei Eisbildung im Winter einen Gasaustausch zu ermöglichen. Die hohlen Stängel dienen zudem vielen Insekten als Überwinterungsversteck.</a:t>
            </a:r>
          </a:p>
          <a:p>
            <a:r>
              <a:rPr lang="de-DE" dirty="0"/>
              <a:t> </a:t>
            </a:r>
            <a:r>
              <a:rPr lang="de-DE" b="1" dirty="0"/>
              <a:t>Algenbildung</a:t>
            </a:r>
            <a:r>
              <a:rPr lang="de-DE" dirty="0"/>
              <a:t> ist in der ersten Zeit normal. Wenn die Algen überhand nehmen, können Algenteppiche vorsichtig mit einer Harke entnommen werden. </a:t>
            </a:r>
          </a:p>
        </p:txBody>
      </p:sp>
      <p:sp>
        <p:nvSpPr>
          <p:cNvPr id="5" name="Rechteck 4">
            <a:extLst>
              <a:ext uri="{FF2B5EF4-FFF2-40B4-BE49-F238E27FC236}">
                <a16:creationId xmlns:a16="http://schemas.microsoft.com/office/drawing/2014/main" id="{A1277389-90DA-4970-9140-94718A5A97F0}"/>
              </a:ext>
            </a:extLst>
          </p:cNvPr>
          <p:cNvSpPr/>
          <p:nvPr/>
        </p:nvSpPr>
        <p:spPr>
          <a:xfrm>
            <a:off x="10204984" y="5763247"/>
            <a:ext cx="1239453" cy="230832"/>
          </a:xfrm>
          <a:prstGeom prst="rect">
            <a:avLst/>
          </a:prstGeom>
        </p:spPr>
        <p:txBody>
          <a:bodyPr wrap="square">
            <a:spAutoFit/>
          </a:bodyPr>
          <a:lstStyle/>
          <a:p>
            <a:r>
              <a:rPr lang="de-DE" sz="900" dirty="0">
                <a:solidFill>
                  <a:schemeClr val="tx1">
                    <a:lumMod val="85000"/>
                    <a:lumOff val="15000"/>
                  </a:schemeClr>
                </a:solidFill>
              </a:rPr>
              <a:t>NABU/Uni Hohenheim </a:t>
            </a:r>
          </a:p>
        </p:txBody>
      </p:sp>
      <p:sp>
        <p:nvSpPr>
          <p:cNvPr id="3" name="Textfeld 2">
            <a:extLst>
              <a:ext uri="{FF2B5EF4-FFF2-40B4-BE49-F238E27FC236}">
                <a16:creationId xmlns:a16="http://schemas.microsoft.com/office/drawing/2014/main" id="{0AF48600-1203-48E0-B98D-F4B310338A1F}"/>
              </a:ext>
            </a:extLst>
          </p:cNvPr>
          <p:cNvSpPr txBox="1"/>
          <p:nvPr/>
        </p:nvSpPr>
        <p:spPr>
          <a:xfrm rot="20855163">
            <a:off x="5667247" y="1394169"/>
            <a:ext cx="4836965" cy="584775"/>
          </a:xfrm>
          <a:prstGeom prst="rect">
            <a:avLst/>
          </a:prstGeom>
          <a:solidFill>
            <a:schemeClr val="accent5">
              <a:lumMod val="20000"/>
              <a:lumOff val="80000"/>
            </a:schemeClr>
          </a:solidFill>
          <a:ln w="19050">
            <a:solidFill>
              <a:srgbClr val="C00000"/>
            </a:solidFill>
          </a:ln>
        </p:spPr>
        <p:txBody>
          <a:bodyPr wrap="none" rtlCol="0">
            <a:spAutoFit/>
          </a:bodyPr>
          <a:lstStyle/>
          <a:p>
            <a:r>
              <a:rPr lang="de-DE" sz="3200" dirty="0"/>
              <a:t>Regelmäßige Wasserproben</a:t>
            </a:r>
          </a:p>
        </p:txBody>
      </p:sp>
    </p:spTree>
    <p:extLst>
      <p:ext uri="{BB962C8B-B14F-4D97-AF65-F5344CB8AC3E}">
        <p14:creationId xmlns:p14="http://schemas.microsoft.com/office/powerpoint/2010/main" val="355509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4C2CCC-3AD3-4228-8469-057C23B88D15}"/>
              </a:ext>
            </a:extLst>
          </p:cNvPr>
          <p:cNvSpPr>
            <a:spLocks noGrp="1"/>
          </p:cNvSpPr>
          <p:nvPr>
            <p:ph type="title"/>
          </p:nvPr>
        </p:nvSpPr>
        <p:spPr/>
        <p:txBody>
          <a:bodyPr/>
          <a:lstStyle/>
          <a:p>
            <a:r>
              <a:rPr lang="de-DE" dirty="0"/>
              <a:t>Profitierende Tierarten</a:t>
            </a:r>
          </a:p>
        </p:txBody>
      </p:sp>
      <p:sp>
        <p:nvSpPr>
          <p:cNvPr id="3" name="Inhaltsplatzhalter 2">
            <a:extLst>
              <a:ext uri="{FF2B5EF4-FFF2-40B4-BE49-F238E27FC236}">
                <a16:creationId xmlns:a16="http://schemas.microsoft.com/office/drawing/2014/main" id="{EDA3719A-2F23-4313-A14F-F64DD30C8830}"/>
              </a:ext>
            </a:extLst>
          </p:cNvPr>
          <p:cNvSpPr>
            <a:spLocks noGrp="1"/>
          </p:cNvSpPr>
          <p:nvPr>
            <p:ph idx="1"/>
          </p:nvPr>
        </p:nvSpPr>
        <p:spPr/>
        <p:txBody>
          <a:bodyPr>
            <a:normAutofit/>
          </a:bodyPr>
          <a:lstStyle/>
          <a:p>
            <a:r>
              <a:rPr lang="de-DE" dirty="0"/>
              <a:t>Amphibien</a:t>
            </a:r>
          </a:p>
          <a:p>
            <a:r>
              <a:rPr lang="de-DE" dirty="0"/>
              <a:t>Larven und Adulte von Libellen, </a:t>
            </a:r>
            <a:br>
              <a:rPr lang="de-DE" dirty="0"/>
            </a:br>
            <a:r>
              <a:rPr lang="de-DE" dirty="0"/>
              <a:t>Köcher- und Eintagsfliegen</a:t>
            </a:r>
          </a:p>
          <a:p>
            <a:r>
              <a:rPr lang="de-DE" dirty="0"/>
              <a:t>Wasserinsekten</a:t>
            </a:r>
          </a:p>
          <a:p>
            <a:r>
              <a:rPr lang="de-DE" dirty="0"/>
              <a:t>Fledermäuse</a:t>
            </a:r>
          </a:p>
          <a:p>
            <a:r>
              <a:rPr lang="de-DE" dirty="0"/>
              <a:t>Singvögel</a:t>
            </a:r>
          </a:p>
          <a:p>
            <a:r>
              <a:rPr lang="de-DE" dirty="0"/>
              <a:t>Wasservögel</a:t>
            </a:r>
          </a:p>
          <a:p>
            <a:r>
              <a:rPr lang="de-DE" dirty="0"/>
              <a:t>Verschiedene Säugetiere</a:t>
            </a:r>
          </a:p>
          <a:p>
            <a:endParaRPr lang="de-DE" dirty="0"/>
          </a:p>
        </p:txBody>
      </p:sp>
      <p:pic>
        <p:nvPicPr>
          <p:cNvPr id="6" name="Grafik 5">
            <a:extLst>
              <a:ext uri="{FF2B5EF4-FFF2-40B4-BE49-F238E27FC236}">
                <a16:creationId xmlns:a16="http://schemas.microsoft.com/office/drawing/2014/main" id="{B78FBF71-F56C-45E4-A7FD-644DBBDF39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19097" y="3959507"/>
            <a:ext cx="2681591" cy="1787727"/>
          </a:xfrm>
          <a:prstGeom prst="rect">
            <a:avLst/>
          </a:prstGeom>
        </p:spPr>
      </p:pic>
      <p:pic>
        <p:nvPicPr>
          <p:cNvPr id="7" name="Grafik 6">
            <a:extLst>
              <a:ext uri="{FF2B5EF4-FFF2-40B4-BE49-F238E27FC236}">
                <a16:creationId xmlns:a16="http://schemas.microsoft.com/office/drawing/2014/main" id="{7315118E-B8D6-4DF5-944C-37326DDCF3DA}"/>
              </a:ext>
            </a:extLst>
          </p:cNvPr>
          <p:cNvPicPr>
            <a:picLocks noChangeAspect="1"/>
          </p:cNvPicPr>
          <p:nvPr/>
        </p:nvPicPr>
        <p:blipFill>
          <a:blip r:embed="rId4"/>
          <a:stretch>
            <a:fillRect/>
          </a:stretch>
        </p:blipFill>
        <p:spPr>
          <a:xfrm>
            <a:off x="5558878" y="3959506"/>
            <a:ext cx="3113331" cy="1787727"/>
          </a:xfrm>
          <a:prstGeom prst="rect">
            <a:avLst/>
          </a:prstGeom>
        </p:spPr>
      </p:pic>
      <p:pic>
        <p:nvPicPr>
          <p:cNvPr id="8" name="Grafik 7">
            <a:extLst>
              <a:ext uri="{FF2B5EF4-FFF2-40B4-BE49-F238E27FC236}">
                <a16:creationId xmlns:a16="http://schemas.microsoft.com/office/drawing/2014/main" id="{28880C98-BB86-4D8A-83EA-4C91E43E67EF}"/>
              </a:ext>
            </a:extLst>
          </p:cNvPr>
          <p:cNvPicPr>
            <a:picLocks noChangeAspect="1"/>
          </p:cNvPicPr>
          <p:nvPr/>
        </p:nvPicPr>
        <p:blipFill>
          <a:blip r:embed="rId5"/>
          <a:stretch>
            <a:fillRect/>
          </a:stretch>
        </p:blipFill>
        <p:spPr>
          <a:xfrm>
            <a:off x="9329634" y="1773325"/>
            <a:ext cx="2626468" cy="1752347"/>
          </a:xfrm>
          <a:prstGeom prst="rect">
            <a:avLst/>
          </a:prstGeom>
        </p:spPr>
      </p:pic>
      <p:pic>
        <p:nvPicPr>
          <p:cNvPr id="9" name="Grafik 8">
            <a:extLst>
              <a:ext uri="{FF2B5EF4-FFF2-40B4-BE49-F238E27FC236}">
                <a16:creationId xmlns:a16="http://schemas.microsoft.com/office/drawing/2014/main" id="{A3A42556-3FA9-4258-AC1F-183DB440426A}"/>
              </a:ext>
            </a:extLst>
          </p:cNvPr>
          <p:cNvPicPr>
            <a:picLocks noChangeAspect="1"/>
          </p:cNvPicPr>
          <p:nvPr/>
        </p:nvPicPr>
        <p:blipFill>
          <a:blip r:embed="rId6"/>
          <a:stretch>
            <a:fillRect/>
          </a:stretch>
        </p:blipFill>
        <p:spPr>
          <a:xfrm>
            <a:off x="6045740" y="1773325"/>
            <a:ext cx="2626469" cy="1756451"/>
          </a:xfrm>
          <a:prstGeom prst="rect">
            <a:avLst/>
          </a:prstGeom>
        </p:spPr>
      </p:pic>
      <p:sp>
        <p:nvSpPr>
          <p:cNvPr id="10" name="Rechteck 9">
            <a:extLst>
              <a:ext uri="{FF2B5EF4-FFF2-40B4-BE49-F238E27FC236}">
                <a16:creationId xmlns:a16="http://schemas.microsoft.com/office/drawing/2014/main" id="{C76EF4B9-EEE5-4A2F-8749-198516076889}"/>
              </a:ext>
            </a:extLst>
          </p:cNvPr>
          <p:cNvSpPr/>
          <p:nvPr/>
        </p:nvSpPr>
        <p:spPr>
          <a:xfrm>
            <a:off x="6045740" y="3294840"/>
            <a:ext cx="2500303" cy="230832"/>
          </a:xfrm>
          <a:prstGeom prst="rect">
            <a:avLst/>
          </a:prstGeom>
        </p:spPr>
        <p:txBody>
          <a:bodyPr wrap="square">
            <a:spAutoFit/>
          </a:bodyPr>
          <a:lstStyle/>
          <a:p>
            <a:r>
              <a:rPr lang="de-DE" sz="900" dirty="0">
                <a:solidFill>
                  <a:schemeClr val="bg1"/>
                </a:solidFill>
              </a:rPr>
              <a:t>Kohlmeise, </a:t>
            </a:r>
            <a:r>
              <a:rPr lang="de-DE" sz="900" dirty="0" err="1">
                <a:solidFill>
                  <a:schemeClr val="bg1"/>
                </a:solidFill>
              </a:rPr>
              <a:t>pixabay</a:t>
            </a:r>
            <a:endParaRPr lang="de-DE" sz="900" dirty="0">
              <a:solidFill>
                <a:schemeClr val="bg1"/>
              </a:solidFill>
            </a:endParaRPr>
          </a:p>
        </p:txBody>
      </p:sp>
      <p:sp>
        <p:nvSpPr>
          <p:cNvPr id="14" name="Rechteck 13">
            <a:extLst>
              <a:ext uri="{FF2B5EF4-FFF2-40B4-BE49-F238E27FC236}">
                <a16:creationId xmlns:a16="http://schemas.microsoft.com/office/drawing/2014/main" id="{9689B8BA-509D-4906-85C4-0C19A494896B}"/>
              </a:ext>
            </a:extLst>
          </p:cNvPr>
          <p:cNvSpPr/>
          <p:nvPr/>
        </p:nvSpPr>
        <p:spPr>
          <a:xfrm>
            <a:off x="9319097" y="5521265"/>
            <a:ext cx="2500303" cy="230832"/>
          </a:xfrm>
          <a:prstGeom prst="rect">
            <a:avLst/>
          </a:prstGeom>
        </p:spPr>
        <p:txBody>
          <a:bodyPr wrap="square">
            <a:spAutoFit/>
          </a:bodyPr>
          <a:lstStyle/>
          <a:p>
            <a:r>
              <a:rPr lang="de-DE" sz="900" dirty="0">
                <a:solidFill>
                  <a:schemeClr val="bg1"/>
                </a:solidFill>
              </a:rPr>
              <a:t>Ente, </a:t>
            </a:r>
            <a:r>
              <a:rPr lang="de-DE" sz="900" dirty="0" err="1">
                <a:solidFill>
                  <a:schemeClr val="bg1"/>
                </a:solidFill>
              </a:rPr>
              <a:t>pixabay</a:t>
            </a:r>
            <a:endParaRPr lang="de-DE" sz="900" dirty="0">
              <a:solidFill>
                <a:schemeClr val="bg1"/>
              </a:solidFill>
            </a:endParaRPr>
          </a:p>
        </p:txBody>
      </p:sp>
      <p:sp>
        <p:nvSpPr>
          <p:cNvPr id="15" name="Rechteck 14">
            <a:extLst>
              <a:ext uri="{FF2B5EF4-FFF2-40B4-BE49-F238E27FC236}">
                <a16:creationId xmlns:a16="http://schemas.microsoft.com/office/drawing/2014/main" id="{38528CD5-6CC2-42DA-A955-CF8447F0DBC3}"/>
              </a:ext>
            </a:extLst>
          </p:cNvPr>
          <p:cNvSpPr/>
          <p:nvPr/>
        </p:nvSpPr>
        <p:spPr>
          <a:xfrm>
            <a:off x="5558878" y="5516401"/>
            <a:ext cx="2500303" cy="230832"/>
          </a:xfrm>
          <a:prstGeom prst="rect">
            <a:avLst/>
          </a:prstGeom>
        </p:spPr>
        <p:txBody>
          <a:bodyPr wrap="square">
            <a:spAutoFit/>
          </a:bodyPr>
          <a:lstStyle/>
          <a:p>
            <a:r>
              <a:rPr lang="de-DE" sz="900" dirty="0">
                <a:solidFill>
                  <a:schemeClr val="bg1"/>
                </a:solidFill>
              </a:rPr>
              <a:t>Libelle, </a:t>
            </a:r>
            <a:r>
              <a:rPr lang="de-DE" sz="900" dirty="0" err="1">
                <a:solidFill>
                  <a:schemeClr val="bg1"/>
                </a:solidFill>
              </a:rPr>
              <a:t>pixabay</a:t>
            </a:r>
            <a:endParaRPr lang="de-DE" sz="900" dirty="0">
              <a:solidFill>
                <a:schemeClr val="bg1"/>
              </a:solidFill>
            </a:endParaRPr>
          </a:p>
        </p:txBody>
      </p:sp>
      <p:sp>
        <p:nvSpPr>
          <p:cNvPr id="16" name="Rechteck 15">
            <a:extLst>
              <a:ext uri="{FF2B5EF4-FFF2-40B4-BE49-F238E27FC236}">
                <a16:creationId xmlns:a16="http://schemas.microsoft.com/office/drawing/2014/main" id="{B96BAADD-0D2C-482F-B28A-0D3C5245D861}"/>
              </a:ext>
            </a:extLst>
          </p:cNvPr>
          <p:cNvSpPr/>
          <p:nvPr/>
        </p:nvSpPr>
        <p:spPr>
          <a:xfrm>
            <a:off x="9265223" y="3294840"/>
            <a:ext cx="2500303" cy="230832"/>
          </a:xfrm>
          <a:prstGeom prst="rect">
            <a:avLst/>
          </a:prstGeom>
        </p:spPr>
        <p:txBody>
          <a:bodyPr wrap="square">
            <a:spAutoFit/>
          </a:bodyPr>
          <a:lstStyle/>
          <a:p>
            <a:r>
              <a:rPr lang="de-DE" sz="900" dirty="0">
                <a:solidFill>
                  <a:schemeClr val="bg1"/>
                </a:solidFill>
              </a:rPr>
              <a:t>Eintagsfliege, </a:t>
            </a:r>
            <a:r>
              <a:rPr lang="de-DE" sz="900" dirty="0" err="1">
                <a:solidFill>
                  <a:schemeClr val="bg1"/>
                </a:solidFill>
              </a:rPr>
              <a:t>pixabay</a:t>
            </a:r>
            <a:endParaRPr lang="de-DE" sz="900" dirty="0">
              <a:solidFill>
                <a:schemeClr val="bg1"/>
              </a:solidFill>
            </a:endParaRPr>
          </a:p>
        </p:txBody>
      </p:sp>
    </p:spTree>
    <p:extLst>
      <p:ext uri="{BB962C8B-B14F-4D97-AF65-F5344CB8AC3E}">
        <p14:creationId xmlns:p14="http://schemas.microsoft.com/office/powerpoint/2010/main" val="1540864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F81E3E-0B61-43F5-B06E-E707B8183734}"/>
              </a:ext>
            </a:extLst>
          </p:cNvPr>
          <p:cNvSpPr>
            <a:spLocks noGrp="1"/>
          </p:cNvSpPr>
          <p:nvPr>
            <p:ph type="title"/>
          </p:nvPr>
        </p:nvSpPr>
        <p:spPr/>
        <p:txBody>
          <a:bodyPr/>
          <a:lstStyle/>
          <a:p>
            <a:r>
              <a:rPr lang="de-DE" dirty="0"/>
              <a:t>Zusammenfassend</a:t>
            </a:r>
          </a:p>
        </p:txBody>
      </p:sp>
      <p:sp>
        <p:nvSpPr>
          <p:cNvPr id="3" name="Inhaltsplatzhalter 2">
            <a:extLst>
              <a:ext uri="{FF2B5EF4-FFF2-40B4-BE49-F238E27FC236}">
                <a16:creationId xmlns:a16="http://schemas.microsoft.com/office/drawing/2014/main" id="{29B7A934-E2F2-4A71-A36A-A7607C10CEC2}"/>
              </a:ext>
            </a:extLst>
          </p:cNvPr>
          <p:cNvSpPr>
            <a:spLocks noGrp="1"/>
          </p:cNvSpPr>
          <p:nvPr>
            <p:ph idx="1"/>
          </p:nvPr>
        </p:nvSpPr>
        <p:spPr/>
        <p:txBody>
          <a:bodyPr/>
          <a:lstStyle/>
          <a:p>
            <a:pPr marL="0" indent="0" algn="ctr">
              <a:buNone/>
            </a:pPr>
            <a:r>
              <a:rPr lang="de-DE" dirty="0"/>
              <a:t>Welche Vorteile bietet ein naturnaher Bewässerungsteich?</a:t>
            </a:r>
          </a:p>
        </p:txBody>
      </p:sp>
      <p:pic>
        <p:nvPicPr>
          <p:cNvPr id="4" name="Grafik 3">
            <a:extLst>
              <a:ext uri="{FF2B5EF4-FFF2-40B4-BE49-F238E27FC236}">
                <a16:creationId xmlns:a16="http://schemas.microsoft.com/office/drawing/2014/main" id="{BA99DAF1-F123-4E63-AB34-CB8D13D4847F}"/>
              </a:ext>
            </a:extLst>
          </p:cNvPr>
          <p:cNvPicPr>
            <a:picLocks noChangeAspect="1"/>
          </p:cNvPicPr>
          <p:nvPr/>
        </p:nvPicPr>
        <p:blipFill>
          <a:blip r:embed="rId3"/>
          <a:stretch>
            <a:fillRect/>
          </a:stretch>
        </p:blipFill>
        <p:spPr>
          <a:xfrm>
            <a:off x="4712088" y="2964884"/>
            <a:ext cx="2767824" cy="2072820"/>
          </a:xfrm>
          <a:prstGeom prst="rect">
            <a:avLst/>
          </a:prstGeom>
        </p:spPr>
      </p:pic>
      <p:sp>
        <p:nvSpPr>
          <p:cNvPr id="6" name="Textfeld 5">
            <a:extLst>
              <a:ext uri="{FF2B5EF4-FFF2-40B4-BE49-F238E27FC236}">
                <a16:creationId xmlns:a16="http://schemas.microsoft.com/office/drawing/2014/main" id="{826F3F3E-08A9-444E-9323-76D55798D006}"/>
              </a:ext>
            </a:extLst>
          </p:cNvPr>
          <p:cNvSpPr txBox="1"/>
          <p:nvPr/>
        </p:nvSpPr>
        <p:spPr>
          <a:xfrm>
            <a:off x="6856023" y="4776094"/>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1233242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231A1A-5147-490F-9677-8CB25B226E9B}"/>
              </a:ext>
            </a:extLst>
          </p:cNvPr>
          <p:cNvSpPr>
            <a:spLocks noGrp="1"/>
          </p:cNvSpPr>
          <p:nvPr>
            <p:ph type="title"/>
          </p:nvPr>
        </p:nvSpPr>
        <p:spPr/>
        <p:txBody>
          <a:bodyPr/>
          <a:lstStyle/>
          <a:p>
            <a:r>
              <a:rPr lang="de-DE" dirty="0"/>
              <a:t>Vorteile eines naturnahen Bewässerungsteiches</a:t>
            </a:r>
          </a:p>
        </p:txBody>
      </p:sp>
      <p:sp>
        <p:nvSpPr>
          <p:cNvPr id="3" name="Inhaltsplatzhalter 2">
            <a:extLst>
              <a:ext uri="{FF2B5EF4-FFF2-40B4-BE49-F238E27FC236}">
                <a16:creationId xmlns:a16="http://schemas.microsoft.com/office/drawing/2014/main" id="{35B0F054-E5EF-4098-AB5C-73DF631D1AC9}"/>
              </a:ext>
            </a:extLst>
          </p:cNvPr>
          <p:cNvSpPr>
            <a:spLocks noGrp="1"/>
          </p:cNvSpPr>
          <p:nvPr>
            <p:ph idx="1"/>
          </p:nvPr>
        </p:nvSpPr>
        <p:spPr/>
        <p:txBody>
          <a:bodyPr/>
          <a:lstStyle/>
          <a:p>
            <a:r>
              <a:rPr lang="de-DE" dirty="0"/>
              <a:t>Wasservorrat zur Bewässerung bei Trockenheit</a:t>
            </a:r>
          </a:p>
          <a:p>
            <a:r>
              <a:rPr lang="de-DE" dirty="0"/>
              <a:t>Wasservorrat zur Frostschutzberegnung</a:t>
            </a:r>
          </a:p>
          <a:p>
            <a:r>
              <a:rPr lang="de-DE" dirty="0"/>
              <a:t>Lebensraum für Insekten, Vögel und Säugetiere</a:t>
            </a:r>
          </a:p>
          <a:p>
            <a:r>
              <a:rPr lang="de-DE" dirty="0"/>
              <a:t>Nahrungs- und Laichhabitat für Amphibien</a:t>
            </a:r>
          </a:p>
          <a:p>
            <a:r>
              <a:rPr lang="de-DE" dirty="0"/>
              <a:t>Schaffung von Tränken und Badegelegenheit für Insekten, Vögel und Säugetiere</a:t>
            </a:r>
          </a:p>
          <a:p>
            <a:r>
              <a:rPr lang="de-DE" dirty="0"/>
              <a:t>Teil der Biotopvernetzung</a:t>
            </a:r>
          </a:p>
          <a:p>
            <a:endParaRPr lang="de-DE" dirty="0"/>
          </a:p>
        </p:txBody>
      </p:sp>
    </p:spTree>
    <p:extLst>
      <p:ext uri="{BB962C8B-B14F-4D97-AF65-F5344CB8AC3E}">
        <p14:creationId xmlns:p14="http://schemas.microsoft.com/office/powerpoint/2010/main" val="2796512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FAZIT:</a:t>
            </a:r>
          </a:p>
        </p:txBody>
      </p:sp>
      <p:sp>
        <p:nvSpPr>
          <p:cNvPr id="3" name="Inhaltsplatzhalter 2"/>
          <p:cNvSpPr>
            <a:spLocks noGrp="1"/>
          </p:cNvSpPr>
          <p:nvPr>
            <p:ph idx="1"/>
          </p:nvPr>
        </p:nvSpPr>
        <p:spPr>
          <a:xfrm>
            <a:off x="1273419" y="1555819"/>
            <a:ext cx="9645162" cy="4270685"/>
          </a:xfrm>
        </p:spPr>
        <p:txBody>
          <a:bodyPr>
            <a:normAutofit/>
          </a:bodyPr>
          <a:lstStyle/>
          <a:p>
            <a:pPr marL="0" indent="0" algn="ctr">
              <a:buNone/>
            </a:pPr>
            <a:endParaRPr lang="de-DE" dirty="0"/>
          </a:p>
          <a:p>
            <a:pPr marL="0" indent="0" algn="ctr">
              <a:buNone/>
            </a:pPr>
            <a:r>
              <a:rPr lang="de-DE" dirty="0"/>
              <a:t>Bewässerungsteiche können die steigenden Risiken durch den Klimawandel abschwächen, indem auf dezentral angelegte Wasserreserven zurück gegriffen werden kann. </a:t>
            </a:r>
          </a:p>
          <a:p>
            <a:pPr marL="0" indent="0" algn="ctr">
              <a:buNone/>
            </a:pPr>
            <a:r>
              <a:rPr lang="de-DE" dirty="0"/>
              <a:t>Durch die </a:t>
            </a:r>
            <a:r>
              <a:rPr lang="de-DE" dirty="0">
                <a:solidFill>
                  <a:srgbClr val="98C200"/>
                </a:solidFill>
                <a:ea typeface="+mj-ea"/>
                <a:cs typeface="+mj-cs"/>
              </a:rPr>
              <a:t>naturnahe Ausgestaltung </a:t>
            </a:r>
            <a:r>
              <a:rPr lang="de-DE" dirty="0"/>
              <a:t>dieser Anlagen kann gleichzeitig ein hoher Mehrwert für die Biodiversität erreicht werden.</a:t>
            </a:r>
            <a:br>
              <a:rPr lang="de-DE" dirty="0"/>
            </a:br>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spTree>
    <p:extLst>
      <p:ext uri="{BB962C8B-B14F-4D97-AF65-F5344CB8AC3E}">
        <p14:creationId xmlns:p14="http://schemas.microsoft.com/office/powerpoint/2010/main" val="39847049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EA28CC-9CC3-401A-90C0-CF0DCB46801D}"/>
              </a:ext>
            </a:extLst>
          </p:cNvPr>
          <p:cNvSpPr>
            <a:spLocks noGrp="1"/>
          </p:cNvSpPr>
          <p:nvPr>
            <p:ph type="title"/>
          </p:nvPr>
        </p:nvSpPr>
        <p:spPr/>
        <p:txBody>
          <a:bodyPr/>
          <a:lstStyle/>
          <a:p>
            <a:r>
              <a:rPr lang="de-DE" dirty="0"/>
              <a:t>Bau eines Bewässerungsteiches am Beispiel der LVWO</a:t>
            </a:r>
          </a:p>
        </p:txBody>
      </p:sp>
      <p:sp>
        <p:nvSpPr>
          <p:cNvPr id="6" name="Inhaltsplatzhalter 5">
            <a:extLst>
              <a:ext uri="{FF2B5EF4-FFF2-40B4-BE49-F238E27FC236}">
                <a16:creationId xmlns:a16="http://schemas.microsoft.com/office/drawing/2014/main" id="{6FF548AB-B396-4A53-BF45-D601965BBC01}"/>
              </a:ext>
            </a:extLst>
          </p:cNvPr>
          <p:cNvSpPr>
            <a:spLocks noGrp="1"/>
          </p:cNvSpPr>
          <p:nvPr>
            <p:ph idx="1"/>
          </p:nvPr>
        </p:nvSpPr>
        <p:spPr/>
        <p:txBody>
          <a:bodyPr/>
          <a:lstStyle/>
          <a:p>
            <a:pPr marL="0" indent="0" algn="ctr">
              <a:buNone/>
            </a:pPr>
            <a:r>
              <a:rPr lang="de-DE" dirty="0"/>
              <a:t>	   s. 05_02_Bewässerungsteich_LVWO</a:t>
            </a:r>
          </a:p>
        </p:txBody>
      </p:sp>
      <p:sp>
        <p:nvSpPr>
          <p:cNvPr id="7" name="Pfeil: nach rechts 6">
            <a:extLst>
              <a:ext uri="{FF2B5EF4-FFF2-40B4-BE49-F238E27FC236}">
                <a16:creationId xmlns:a16="http://schemas.microsoft.com/office/drawing/2014/main" id="{C957BC01-3E23-4832-8016-6DBA707765C3}"/>
              </a:ext>
            </a:extLst>
          </p:cNvPr>
          <p:cNvSpPr/>
          <p:nvPr/>
        </p:nvSpPr>
        <p:spPr>
          <a:xfrm>
            <a:off x="3047999" y="1890748"/>
            <a:ext cx="640801" cy="364463"/>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A57BAB75-A675-4BB6-9675-4158C4A3CE80}"/>
              </a:ext>
            </a:extLst>
          </p:cNvPr>
          <p:cNvPicPr>
            <a:picLocks noChangeAspect="1"/>
          </p:cNvPicPr>
          <p:nvPr/>
        </p:nvPicPr>
        <p:blipFill>
          <a:blip r:embed="rId3"/>
          <a:stretch>
            <a:fillRect/>
          </a:stretch>
        </p:blipFill>
        <p:spPr>
          <a:xfrm>
            <a:off x="3327934" y="2684797"/>
            <a:ext cx="5536131" cy="3106510"/>
          </a:xfrm>
          <a:prstGeom prst="rect">
            <a:avLst/>
          </a:prstGeom>
        </p:spPr>
      </p:pic>
      <p:sp>
        <p:nvSpPr>
          <p:cNvPr id="10" name="Rechteck 9">
            <a:extLst>
              <a:ext uri="{FF2B5EF4-FFF2-40B4-BE49-F238E27FC236}">
                <a16:creationId xmlns:a16="http://schemas.microsoft.com/office/drawing/2014/main" id="{CF64B66F-1D44-4D50-ABD9-EED1CF22EBDE}"/>
              </a:ext>
            </a:extLst>
          </p:cNvPr>
          <p:cNvSpPr/>
          <p:nvPr/>
        </p:nvSpPr>
        <p:spPr>
          <a:xfrm>
            <a:off x="3047999" y="3292963"/>
            <a:ext cx="6096000" cy="907941"/>
          </a:xfrm>
          <a:prstGeom prst="rect">
            <a:avLst/>
          </a:prstGeom>
        </p:spPr>
        <p:txBody>
          <a:bodyPr>
            <a:spAutoFit/>
          </a:bodyPr>
          <a:lstStyle/>
          <a:p>
            <a:endParaRPr lang="de-DE" sz="800" dirty="0">
              <a:solidFill>
                <a:srgbClr val="000000"/>
              </a:solidFill>
              <a:latin typeface="Garamond" panose="02020404030301010803" pitchFamily="18" charset="0"/>
            </a:endParaRPr>
          </a:p>
          <a:p>
            <a:pPr marR="0" algn="ctr"/>
            <a:r>
              <a:rPr lang="de-DE" sz="800" dirty="0">
                <a:solidFill>
                  <a:srgbClr val="000000"/>
                </a:solidFill>
                <a:latin typeface="Garamond" panose="02020404030301010803" pitchFamily="18" charset="0"/>
              </a:rPr>
              <a:t> </a:t>
            </a:r>
            <a:r>
              <a:rPr lang="de-DE" b="1" dirty="0">
                <a:solidFill>
                  <a:srgbClr val="FFFFFF"/>
                </a:solidFill>
                <a:latin typeface="Garamond" panose="02020404030301010803" pitchFamily="18" charset="0"/>
              </a:rPr>
              <a:t>Das neu gebaute Beregnungsbecken der LVWO in Heuchlingen</a:t>
            </a:r>
            <a:endParaRPr lang="de-DE" dirty="0">
              <a:solidFill>
                <a:srgbClr val="FFFFFF"/>
              </a:solidFill>
              <a:latin typeface="Garamond" panose="02020404030301010803" pitchFamily="18" charset="0"/>
            </a:endParaRPr>
          </a:p>
          <a:p>
            <a:pPr marR="62020" algn="ctr"/>
            <a:r>
              <a:rPr lang="de-DE" sz="900" b="1" dirty="0">
                <a:solidFill>
                  <a:srgbClr val="FFFFFF"/>
                </a:solidFill>
                <a:latin typeface="Garamond" panose="02020404030301010803" pitchFamily="18" charset="0"/>
              </a:rPr>
              <a:t>Ein Überblick über die Bauphase </a:t>
            </a:r>
            <a:endParaRPr lang="de-DE" dirty="0"/>
          </a:p>
        </p:txBody>
      </p:sp>
    </p:spTree>
    <p:extLst>
      <p:ext uri="{BB962C8B-B14F-4D97-AF65-F5344CB8AC3E}">
        <p14:creationId xmlns:p14="http://schemas.microsoft.com/office/powerpoint/2010/main" val="325121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Diskussion</a:t>
            </a:r>
          </a:p>
        </p:txBody>
      </p:sp>
      <p:sp>
        <p:nvSpPr>
          <p:cNvPr id="3" name="Inhaltsplatzhalter 2"/>
          <p:cNvSpPr>
            <a:spLocks noGrp="1"/>
          </p:cNvSpPr>
          <p:nvPr>
            <p:ph idx="1"/>
          </p:nvPr>
        </p:nvSpPr>
        <p:spPr>
          <a:xfrm>
            <a:off x="838200" y="1567542"/>
            <a:ext cx="10515600" cy="4270685"/>
          </a:xfrm>
        </p:spPr>
        <p:txBody>
          <a:bodyPr>
            <a:normAutofit/>
          </a:bodyPr>
          <a:lstStyle/>
          <a:p>
            <a:pPr marL="0" indent="0">
              <a:buNone/>
            </a:pPr>
            <a:r>
              <a:rPr lang="de-DE" dirty="0"/>
              <a:t>Unter welchen Bedingungen könnten Sie sich die Anlage eines nachhaltigen Bewässerungsteiches vorstellen bzw. die Aufwertung eines bestehenden Teiches?</a:t>
            </a:r>
          </a:p>
          <a:p>
            <a:pPr marL="0" indent="0">
              <a:buNone/>
            </a:pPr>
            <a:r>
              <a:rPr lang="de-DE" dirty="0"/>
              <a:t>Was spricht dafür, was spricht dagegen?</a:t>
            </a:r>
          </a:p>
          <a:p>
            <a:endParaRPr lang="de-DE" dirty="0"/>
          </a:p>
          <a:p>
            <a:endParaRPr lang="de-DE" dirty="0"/>
          </a:p>
          <a:p>
            <a:endParaRPr lang="de-DE" dirty="0"/>
          </a:p>
          <a:p>
            <a:endParaRPr lang="de-DE" dirty="0"/>
          </a:p>
          <a:p>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pic>
        <p:nvPicPr>
          <p:cNvPr id="5" name="Grafik 4">
            <a:extLst>
              <a:ext uri="{FF2B5EF4-FFF2-40B4-BE49-F238E27FC236}">
                <a16:creationId xmlns:a16="http://schemas.microsoft.com/office/drawing/2014/main" id="{F5633CAE-A7C2-46D3-8802-6D26B996C4C9}"/>
              </a:ext>
            </a:extLst>
          </p:cNvPr>
          <p:cNvPicPr>
            <a:picLocks noChangeAspect="1"/>
          </p:cNvPicPr>
          <p:nvPr/>
        </p:nvPicPr>
        <p:blipFill>
          <a:blip r:embed="rId3"/>
          <a:stretch>
            <a:fillRect/>
          </a:stretch>
        </p:blipFill>
        <p:spPr>
          <a:xfrm>
            <a:off x="4712088" y="3557247"/>
            <a:ext cx="2767824" cy="2072820"/>
          </a:xfrm>
          <a:prstGeom prst="rect">
            <a:avLst/>
          </a:prstGeom>
        </p:spPr>
      </p:pic>
      <p:sp>
        <p:nvSpPr>
          <p:cNvPr id="7" name="Textfeld 6">
            <a:extLst>
              <a:ext uri="{FF2B5EF4-FFF2-40B4-BE49-F238E27FC236}">
                <a16:creationId xmlns:a16="http://schemas.microsoft.com/office/drawing/2014/main" id="{868B07FD-B2EB-44F4-95CE-14DC59A98302}"/>
              </a:ext>
            </a:extLst>
          </p:cNvPr>
          <p:cNvSpPr txBox="1"/>
          <p:nvPr/>
        </p:nvSpPr>
        <p:spPr>
          <a:xfrm>
            <a:off x="6856023" y="5341732"/>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316202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85FDA8-3586-47CA-943E-0C599C902C72}"/>
              </a:ext>
            </a:extLst>
          </p:cNvPr>
          <p:cNvSpPr>
            <a:spLocks noGrp="1"/>
          </p:cNvSpPr>
          <p:nvPr>
            <p:ph type="title"/>
          </p:nvPr>
        </p:nvSpPr>
        <p:spPr/>
        <p:txBody>
          <a:bodyPr/>
          <a:lstStyle/>
          <a:p>
            <a:r>
              <a:rPr lang="de-DE" dirty="0"/>
              <a:t>Vorschlag: Mögliche Diskussionsstichpunkte</a:t>
            </a:r>
          </a:p>
        </p:txBody>
      </p:sp>
      <p:sp>
        <p:nvSpPr>
          <p:cNvPr id="3" name="Inhaltsplatzhalter 2">
            <a:extLst>
              <a:ext uri="{FF2B5EF4-FFF2-40B4-BE49-F238E27FC236}">
                <a16:creationId xmlns:a16="http://schemas.microsoft.com/office/drawing/2014/main" id="{8A2066A5-6ACB-43CA-97F1-899FFBDF3C90}"/>
              </a:ext>
            </a:extLst>
          </p:cNvPr>
          <p:cNvSpPr>
            <a:spLocks noGrp="1"/>
          </p:cNvSpPr>
          <p:nvPr>
            <p:ph idx="1"/>
          </p:nvPr>
        </p:nvSpPr>
        <p:spPr/>
        <p:txBody>
          <a:bodyPr>
            <a:normAutofit fontScale="85000" lnSpcReduction="20000"/>
          </a:bodyPr>
          <a:lstStyle/>
          <a:p>
            <a:r>
              <a:rPr lang="de-DE" dirty="0"/>
              <a:t>Kosten – Kooperationen mit anderen Landwirten prüfen, Fördermöglichkeiten des Landes prüfen</a:t>
            </a:r>
          </a:p>
          <a:p>
            <a:r>
              <a:rPr lang="de-DE" dirty="0"/>
              <a:t>Wasserherkunft – Regenwasser, Wasserentnahme aus ausreichend wasserführenden Flüssen, ggf. auch von Firmen abgepumptes Grundwasser wie z.B. beim Kies-, Gipsabbau…</a:t>
            </a:r>
          </a:p>
          <a:p>
            <a:r>
              <a:rPr lang="de-DE" dirty="0"/>
              <a:t>Beitrag zur Biodiversität, Nutzen für sich selbst und für die Allgemeinheit</a:t>
            </a:r>
          </a:p>
          <a:p>
            <a:r>
              <a:rPr lang="de-DE" dirty="0"/>
              <a:t>Gleichzeitig Löschteich </a:t>
            </a:r>
            <a:r>
              <a:rPr lang="de-DE" dirty="0">
                <a:sym typeface="Wingdings" panose="05000000000000000000" pitchFamily="2" charset="2"/>
              </a:rPr>
              <a:t> geeignete Wasserentnahme umsetzen, um Wassertiere nicht zu gefährden</a:t>
            </a:r>
          </a:p>
          <a:p>
            <a:r>
              <a:rPr lang="de-DE" dirty="0">
                <a:sym typeface="Wingdings" panose="05000000000000000000" pitchFamily="2" charset="2"/>
              </a:rPr>
              <a:t>Landschaftsbild, Mitgestaltung des Landschaftsbildes</a:t>
            </a:r>
          </a:p>
          <a:p>
            <a:r>
              <a:rPr lang="de-DE" dirty="0">
                <a:sym typeface="Wingdings" panose="05000000000000000000" pitchFamily="2" charset="2"/>
              </a:rPr>
              <a:t>An Kooperationen z.B. auch mit Gemeinden denken: Teich als Teil des Hochwasserschutzes, Nutzung von stillgelegten Trinkwasserversorgungsanlagen…</a:t>
            </a:r>
          </a:p>
          <a:p>
            <a:r>
              <a:rPr lang="de-DE" dirty="0">
                <a:sym typeface="Wingdings" panose="05000000000000000000" pitchFamily="2" charset="2"/>
              </a:rPr>
              <a:t>Klimawandel…</a:t>
            </a:r>
          </a:p>
          <a:p>
            <a:r>
              <a:rPr lang="de-DE" dirty="0">
                <a:sym typeface="Wingdings" panose="05000000000000000000" pitchFamily="2" charset="2"/>
              </a:rPr>
              <a:t>…</a:t>
            </a:r>
          </a:p>
          <a:p>
            <a:endParaRPr lang="de-DE" dirty="0"/>
          </a:p>
          <a:p>
            <a:endParaRPr lang="de-DE" dirty="0"/>
          </a:p>
          <a:p>
            <a:endParaRPr lang="de-DE" dirty="0"/>
          </a:p>
        </p:txBody>
      </p:sp>
    </p:spTree>
    <p:extLst>
      <p:ext uri="{BB962C8B-B14F-4D97-AF65-F5344CB8AC3E}">
        <p14:creationId xmlns:p14="http://schemas.microsoft.com/office/powerpoint/2010/main" val="19925107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838200" y="1524000"/>
            <a:ext cx="10515600" cy="4351338"/>
          </a:xfrm>
        </p:spPr>
        <p:txBody>
          <a:bodyPr>
            <a:normAutofit/>
          </a:bodyPr>
          <a:lstStyle/>
          <a:p>
            <a:pPr marL="0" indent="0" algn="ctr">
              <a:buNone/>
            </a:pPr>
            <a:r>
              <a:rPr lang="de-DE" sz="2400" dirty="0"/>
              <a:t>Ein bestehender Bewässerungsteich soll aufgewertet werden. </a:t>
            </a:r>
          </a:p>
          <a:p>
            <a:pPr marL="0" indent="0" algn="ctr">
              <a:buNone/>
            </a:pPr>
            <a:r>
              <a:rPr lang="de-DE" sz="2400" dirty="0"/>
              <a:t>Setzen Sie sich mit 2-3 Mitstudierenden zusammen und erstellen Sie eine Skizze, wie der Randbereich dieses Teiches gestaltet werden kann, um die Biodiversität um das Gewässer zu fördern.</a:t>
            </a:r>
          </a:p>
          <a:p>
            <a:pPr marL="0" indent="0" algn="ctr">
              <a:buNone/>
            </a:pPr>
            <a:r>
              <a:rPr lang="de-DE" sz="2400" dirty="0"/>
              <a:t>Stellen Sie dann das Ergebnis Ihrer Klasse vor.</a:t>
            </a:r>
          </a:p>
          <a:p>
            <a:pPr marL="0" indent="0" algn="ctr">
              <a:buNone/>
            </a:pPr>
            <a:endParaRPr lang="de-DE" dirty="0"/>
          </a:p>
          <a:p>
            <a:pPr marL="0" indent="0" algn="ctr">
              <a:buNone/>
            </a:pPr>
            <a:endParaRPr lang="de-DE" dirty="0"/>
          </a:p>
          <a:p>
            <a:pPr marL="0" indent="0" algn="ctr">
              <a:buNone/>
            </a:pPr>
            <a:endParaRPr lang="de-DE" sz="3600" dirty="0"/>
          </a:p>
        </p:txBody>
      </p:sp>
      <p:sp>
        <p:nvSpPr>
          <p:cNvPr id="5" name="Titel 1">
            <a:extLst>
              <a:ext uri="{FF2B5EF4-FFF2-40B4-BE49-F238E27FC236}">
                <a16:creationId xmlns:a16="http://schemas.microsoft.com/office/drawing/2014/main" id="{18FFA5DD-1CD6-492E-B981-9FEA854910A2}"/>
              </a:ext>
            </a:extLst>
          </p:cNvPr>
          <p:cNvSpPr>
            <a:spLocks noGrp="1"/>
          </p:cNvSpPr>
          <p:nvPr>
            <p:ph type="title"/>
          </p:nvPr>
        </p:nvSpPr>
        <p:spPr>
          <a:xfrm>
            <a:off x="838200" y="365125"/>
            <a:ext cx="10515600" cy="1325563"/>
          </a:xfrm>
        </p:spPr>
        <p:txBody>
          <a:bodyPr/>
          <a:lstStyle/>
          <a:p>
            <a:r>
              <a:rPr lang="de-DE" dirty="0"/>
              <a:t>Arbeitsauftrag 1</a:t>
            </a:r>
          </a:p>
        </p:txBody>
      </p:sp>
      <p:pic>
        <p:nvPicPr>
          <p:cNvPr id="9" name="Grafik 8">
            <a:extLst>
              <a:ext uri="{FF2B5EF4-FFF2-40B4-BE49-F238E27FC236}">
                <a16:creationId xmlns:a16="http://schemas.microsoft.com/office/drawing/2014/main" id="{5C63D439-231A-4E95-BA66-C7081B7C3CAD}"/>
              </a:ext>
            </a:extLst>
          </p:cNvPr>
          <p:cNvPicPr/>
          <p:nvPr/>
        </p:nvPicPr>
        <p:blipFill rotWithShape="1">
          <a:blip r:embed="rId3">
            <a:extLst>
              <a:ext uri="{28A0092B-C50C-407E-A947-70E740481C1C}">
                <a14:useLocalDpi xmlns:a14="http://schemas.microsoft.com/office/drawing/2010/main" val="0"/>
              </a:ext>
            </a:extLst>
          </a:blip>
          <a:srcRect l="17460" t="51734" r="34656" b="30394"/>
          <a:stretch/>
        </p:blipFill>
        <p:spPr bwMode="auto">
          <a:xfrm>
            <a:off x="3392170" y="4731937"/>
            <a:ext cx="5407660" cy="1135380"/>
          </a:xfrm>
          <a:prstGeom prst="rect">
            <a:avLst/>
          </a:prstGeom>
          <a:ln>
            <a:noFill/>
          </a:ln>
          <a:extLst>
            <a:ext uri="{53640926-AAD7-44D8-BBD7-CCE9431645EC}">
              <a14:shadowObscured xmlns:a14="http://schemas.microsoft.com/office/drawing/2010/main"/>
            </a:ext>
          </a:extLst>
        </p:spPr>
      </p:pic>
      <p:sp>
        <p:nvSpPr>
          <p:cNvPr id="6" name="Rechteck 5">
            <a:extLst>
              <a:ext uri="{FF2B5EF4-FFF2-40B4-BE49-F238E27FC236}">
                <a16:creationId xmlns:a16="http://schemas.microsoft.com/office/drawing/2014/main" id="{34D69F8A-68DD-4EE0-B79D-DB39D84BEA24}"/>
              </a:ext>
            </a:extLst>
          </p:cNvPr>
          <p:cNvSpPr/>
          <p:nvPr/>
        </p:nvSpPr>
        <p:spPr>
          <a:xfrm>
            <a:off x="2492943" y="3429000"/>
            <a:ext cx="2635741" cy="14028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48717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Gründe für einen Bewässerungsteich</a:t>
            </a:r>
          </a:p>
        </p:txBody>
      </p:sp>
      <p:sp>
        <p:nvSpPr>
          <p:cNvPr id="3" name="Inhaltsplatzhalter 2"/>
          <p:cNvSpPr>
            <a:spLocks noGrp="1"/>
          </p:cNvSpPr>
          <p:nvPr>
            <p:ph idx="1"/>
          </p:nvPr>
        </p:nvSpPr>
        <p:spPr>
          <a:xfrm>
            <a:off x="838200" y="1849071"/>
            <a:ext cx="10515600" cy="4351338"/>
          </a:xfrm>
        </p:spPr>
        <p:txBody>
          <a:bodyPr>
            <a:normAutofit/>
          </a:bodyPr>
          <a:lstStyle/>
          <a:p>
            <a:pPr marL="0" indent="0" algn="ctr">
              <a:buNone/>
            </a:pPr>
            <a:endParaRPr lang="de-DE" dirty="0">
              <a:solidFill>
                <a:schemeClr val="tx1"/>
              </a:solidFill>
              <a:ea typeface="+mj-ea"/>
              <a:cs typeface="+mj-cs"/>
            </a:endParaRPr>
          </a:p>
          <a:p>
            <a:pPr marL="0" indent="0" algn="ctr">
              <a:buNone/>
            </a:pPr>
            <a:endParaRPr lang="de-DE" sz="3600" dirty="0">
              <a:solidFill>
                <a:schemeClr val="tx1"/>
              </a:solidFill>
            </a:endParaRPr>
          </a:p>
        </p:txBody>
      </p:sp>
      <p:sp>
        <p:nvSpPr>
          <p:cNvPr id="5" name="Textfeld 4">
            <a:extLst>
              <a:ext uri="{FF2B5EF4-FFF2-40B4-BE49-F238E27FC236}">
                <a16:creationId xmlns:a16="http://schemas.microsoft.com/office/drawing/2014/main" id="{CFEFE4A6-C769-4AEE-85E5-490BF22CE8CF}"/>
              </a:ext>
            </a:extLst>
          </p:cNvPr>
          <p:cNvSpPr txBox="1"/>
          <p:nvPr/>
        </p:nvSpPr>
        <p:spPr>
          <a:xfrm>
            <a:off x="1031631" y="2044005"/>
            <a:ext cx="9378462" cy="954107"/>
          </a:xfrm>
          <a:prstGeom prst="rect">
            <a:avLst/>
          </a:prstGeom>
          <a:noFill/>
        </p:spPr>
        <p:txBody>
          <a:bodyPr wrap="square" rtlCol="0">
            <a:spAutoFit/>
          </a:bodyPr>
          <a:lstStyle/>
          <a:p>
            <a:r>
              <a:rPr lang="de-DE" sz="2800" dirty="0">
                <a:solidFill>
                  <a:srgbClr val="C00000"/>
                </a:solidFill>
              </a:rPr>
              <a:t>KLIMAWANDEL</a:t>
            </a:r>
          </a:p>
          <a:p>
            <a:pPr marL="285750" indent="-285750">
              <a:buFont typeface="Arial" panose="020B0604020202020204" pitchFamily="34" charset="0"/>
              <a:buChar char="•"/>
            </a:pPr>
            <a:r>
              <a:rPr lang="de-DE" sz="2800" dirty="0">
                <a:solidFill>
                  <a:srgbClr val="707070"/>
                </a:solidFill>
              </a:rPr>
              <a:t>Zunehmende Frühjahrs-/Sommertrockenheit</a:t>
            </a:r>
          </a:p>
        </p:txBody>
      </p:sp>
      <p:pic>
        <p:nvPicPr>
          <p:cNvPr id="6" name="Grafik 5">
            <a:extLst>
              <a:ext uri="{FF2B5EF4-FFF2-40B4-BE49-F238E27FC236}">
                <a16:creationId xmlns:a16="http://schemas.microsoft.com/office/drawing/2014/main" id="{AE3CEBAB-B339-4240-945E-967F07102A66}"/>
              </a:ext>
            </a:extLst>
          </p:cNvPr>
          <p:cNvPicPr>
            <a:picLocks noChangeAspect="1"/>
          </p:cNvPicPr>
          <p:nvPr/>
        </p:nvPicPr>
        <p:blipFill rotWithShape="1">
          <a:blip r:embed="rId3"/>
          <a:srcRect l="20192" t="40513" r="16827" b="17949"/>
          <a:stretch/>
        </p:blipFill>
        <p:spPr>
          <a:xfrm>
            <a:off x="1530061" y="3090898"/>
            <a:ext cx="8381601" cy="3109511"/>
          </a:xfrm>
          <a:prstGeom prst="rect">
            <a:avLst/>
          </a:prstGeom>
        </p:spPr>
      </p:pic>
      <p:sp>
        <p:nvSpPr>
          <p:cNvPr id="7" name="Textfeld 6">
            <a:extLst>
              <a:ext uri="{FF2B5EF4-FFF2-40B4-BE49-F238E27FC236}">
                <a16:creationId xmlns:a16="http://schemas.microsoft.com/office/drawing/2014/main" id="{A4F4B95E-C2CB-43C8-8AF3-316A4BE681AD}"/>
              </a:ext>
            </a:extLst>
          </p:cNvPr>
          <p:cNvSpPr txBox="1"/>
          <p:nvPr/>
        </p:nvSpPr>
        <p:spPr>
          <a:xfrm>
            <a:off x="10058400" y="5685692"/>
            <a:ext cx="1770185" cy="507831"/>
          </a:xfrm>
          <a:prstGeom prst="rect">
            <a:avLst/>
          </a:prstGeom>
          <a:noFill/>
        </p:spPr>
        <p:txBody>
          <a:bodyPr wrap="square" rtlCol="0">
            <a:spAutoFit/>
          </a:bodyPr>
          <a:lstStyle/>
          <a:p>
            <a:r>
              <a:rPr lang="de-DE" sz="900" dirty="0"/>
              <a:t>Raster Bodenseekreis, Projektion: Klimatische Wasserbilanz von Apr-Sept, www.awa.agriadapt.eu</a:t>
            </a:r>
          </a:p>
        </p:txBody>
      </p:sp>
    </p:spTree>
    <p:extLst>
      <p:ext uri="{BB962C8B-B14F-4D97-AF65-F5344CB8AC3E}">
        <p14:creationId xmlns:p14="http://schemas.microsoft.com/office/powerpoint/2010/main" val="4140791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EDC8EE-327C-4855-A30D-DAAF039D62F4}"/>
              </a:ext>
            </a:extLst>
          </p:cNvPr>
          <p:cNvSpPr>
            <a:spLocks noGrp="1"/>
          </p:cNvSpPr>
          <p:nvPr>
            <p:ph type="title"/>
          </p:nvPr>
        </p:nvSpPr>
        <p:spPr/>
        <p:txBody>
          <a:bodyPr/>
          <a:lstStyle/>
          <a:p>
            <a:r>
              <a:rPr lang="de-DE" dirty="0"/>
              <a:t>Naturnaher Bewässerungsteich</a:t>
            </a:r>
          </a:p>
        </p:txBody>
      </p:sp>
      <p:pic>
        <p:nvPicPr>
          <p:cNvPr id="4" name="Inhaltsplatzhalter 3">
            <a:extLst>
              <a:ext uri="{FF2B5EF4-FFF2-40B4-BE49-F238E27FC236}">
                <a16:creationId xmlns:a16="http://schemas.microsoft.com/office/drawing/2014/main" id="{E2FA669C-D0B9-4B36-9B6E-01652D7B2BF4}"/>
              </a:ext>
            </a:extLst>
          </p:cNvPr>
          <p:cNvPicPr>
            <a:picLocks noGrp="1" noChangeAspect="1"/>
          </p:cNvPicPr>
          <p:nvPr>
            <p:ph idx="1"/>
          </p:nvPr>
        </p:nvPicPr>
        <p:blipFill>
          <a:blip r:embed="rId3"/>
          <a:stretch>
            <a:fillRect/>
          </a:stretch>
        </p:blipFill>
        <p:spPr>
          <a:xfrm>
            <a:off x="2396578" y="1845935"/>
            <a:ext cx="6155037" cy="4351338"/>
          </a:xfrm>
          <a:prstGeom prst="rect">
            <a:avLst/>
          </a:prstGeom>
        </p:spPr>
      </p:pic>
      <p:sp>
        <p:nvSpPr>
          <p:cNvPr id="6" name="Textfeld 5">
            <a:extLst>
              <a:ext uri="{FF2B5EF4-FFF2-40B4-BE49-F238E27FC236}">
                <a16:creationId xmlns:a16="http://schemas.microsoft.com/office/drawing/2014/main" id="{65DD40EE-964B-40F1-BBD9-545C9078DDA6}"/>
              </a:ext>
            </a:extLst>
          </p:cNvPr>
          <p:cNvSpPr txBox="1"/>
          <p:nvPr/>
        </p:nvSpPr>
        <p:spPr>
          <a:xfrm>
            <a:off x="7045693" y="5406943"/>
            <a:ext cx="4053033" cy="646331"/>
          </a:xfrm>
          <a:prstGeom prst="rect">
            <a:avLst/>
          </a:prstGeom>
          <a:noFill/>
        </p:spPr>
        <p:txBody>
          <a:bodyPr wrap="none" rtlCol="0">
            <a:spAutoFit/>
          </a:bodyPr>
          <a:lstStyle/>
          <a:p>
            <a:r>
              <a:rPr lang="de-DE" dirty="0"/>
              <a:t>Ast als Sitzgelegenheit für im/am Wasser </a:t>
            </a:r>
          </a:p>
          <a:p>
            <a:r>
              <a:rPr lang="de-DE" dirty="0"/>
              <a:t>lebende Tiere</a:t>
            </a:r>
          </a:p>
        </p:txBody>
      </p:sp>
      <p:sp>
        <p:nvSpPr>
          <p:cNvPr id="7" name="Textfeld 6">
            <a:extLst>
              <a:ext uri="{FF2B5EF4-FFF2-40B4-BE49-F238E27FC236}">
                <a16:creationId xmlns:a16="http://schemas.microsoft.com/office/drawing/2014/main" id="{D9EA7FD2-FFC9-4183-A9E2-227D24B92681}"/>
              </a:ext>
            </a:extLst>
          </p:cNvPr>
          <p:cNvSpPr txBox="1"/>
          <p:nvPr/>
        </p:nvSpPr>
        <p:spPr>
          <a:xfrm>
            <a:off x="1631244" y="2994817"/>
            <a:ext cx="1603324" cy="369332"/>
          </a:xfrm>
          <a:prstGeom prst="rect">
            <a:avLst/>
          </a:prstGeom>
          <a:noFill/>
        </p:spPr>
        <p:txBody>
          <a:bodyPr wrap="none" rtlCol="0">
            <a:spAutoFit/>
          </a:bodyPr>
          <a:lstStyle/>
          <a:p>
            <a:r>
              <a:rPr lang="de-DE" dirty="0"/>
              <a:t>Büsche/Bäume</a:t>
            </a:r>
          </a:p>
        </p:txBody>
      </p:sp>
      <p:sp>
        <p:nvSpPr>
          <p:cNvPr id="8" name="Textfeld 7">
            <a:extLst>
              <a:ext uri="{FF2B5EF4-FFF2-40B4-BE49-F238E27FC236}">
                <a16:creationId xmlns:a16="http://schemas.microsoft.com/office/drawing/2014/main" id="{446DCE6C-7FC3-491D-AEAB-6A4A73AC380A}"/>
              </a:ext>
            </a:extLst>
          </p:cNvPr>
          <p:cNvSpPr txBox="1"/>
          <p:nvPr/>
        </p:nvSpPr>
        <p:spPr>
          <a:xfrm>
            <a:off x="3018481" y="5613662"/>
            <a:ext cx="3157916" cy="646331"/>
          </a:xfrm>
          <a:prstGeom prst="rect">
            <a:avLst/>
          </a:prstGeom>
          <a:noFill/>
        </p:spPr>
        <p:txBody>
          <a:bodyPr wrap="none" rtlCol="0">
            <a:spAutoFit/>
          </a:bodyPr>
          <a:lstStyle/>
          <a:p>
            <a:r>
              <a:rPr lang="de-DE" dirty="0"/>
              <a:t>Falls möglich: Einrichtung einer </a:t>
            </a:r>
            <a:br>
              <a:rPr lang="de-DE" dirty="0"/>
            </a:br>
            <a:r>
              <a:rPr lang="de-DE" dirty="0"/>
              <a:t>Flachwasserzone</a:t>
            </a:r>
          </a:p>
        </p:txBody>
      </p:sp>
      <p:sp>
        <p:nvSpPr>
          <p:cNvPr id="11" name="Textfeld 10">
            <a:extLst>
              <a:ext uri="{FF2B5EF4-FFF2-40B4-BE49-F238E27FC236}">
                <a16:creationId xmlns:a16="http://schemas.microsoft.com/office/drawing/2014/main" id="{B4B8E8C0-C589-4574-B099-A165072FD4AB}"/>
              </a:ext>
            </a:extLst>
          </p:cNvPr>
          <p:cNvSpPr txBox="1"/>
          <p:nvPr/>
        </p:nvSpPr>
        <p:spPr>
          <a:xfrm>
            <a:off x="7806051" y="3616284"/>
            <a:ext cx="2150012" cy="369332"/>
          </a:xfrm>
          <a:prstGeom prst="rect">
            <a:avLst/>
          </a:prstGeom>
          <a:noFill/>
        </p:spPr>
        <p:txBody>
          <a:bodyPr wrap="none" rtlCol="0">
            <a:spAutoFit/>
          </a:bodyPr>
          <a:lstStyle/>
          <a:p>
            <a:r>
              <a:rPr lang="de-DE" dirty="0"/>
              <a:t>Totholz-/Steinhaufen</a:t>
            </a:r>
          </a:p>
        </p:txBody>
      </p:sp>
      <p:sp>
        <p:nvSpPr>
          <p:cNvPr id="12" name="Textfeld 11">
            <a:extLst>
              <a:ext uri="{FF2B5EF4-FFF2-40B4-BE49-F238E27FC236}">
                <a16:creationId xmlns:a16="http://schemas.microsoft.com/office/drawing/2014/main" id="{A3989D1E-C6F6-4F71-A20E-3F5202A4893A}"/>
              </a:ext>
            </a:extLst>
          </p:cNvPr>
          <p:cNvSpPr txBox="1"/>
          <p:nvPr/>
        </p:nvSpPr>
        <p:spPr>
          <a:xfrm>
            <a:off x="4050480" y="3293870"/>
            <a:ext cx="2140009" cy="646331"/>
          </a:xfrm>
          <a:prstGeom prst="rect">
            <a:avLst/>
          </a:prstGeom>
          <a:noFill/>
        </p:spPr>
        <p:txBody>
          <a:bodyPr wrap="none" rtlCol="0">
            <a:spAutoFit/>
          </a:bodyPr>
          <a:lstStyle/>
          <a:p>
            <a:r>
              <a:rPr lang="de-DE" dirty="0"/>
              <a:t>Blühstreifen, </a:t>
            </a:r>
            <a:br>
              <a:rPr lang="de-DE" dirty="0"/>
            </a:br>
            <a:r>
              <a:rPr lang="de-DE" dirty="0"/>
              <a:t>vielseitiges Grünland</a:t>
            </a:r>
          </a:p>
        </p:txBody>
      </p:sp>
      <p:cxnSp>
        <p:nvCxnSpPr>
          <p:cNvPr id="17" name="Gerade Verbindung mit Pfeil 16">
            <a:extLst>
              <a:ext uri="{FF2B5EF4-FFF2-40B4-BE49-F238E27FC236}">
                <a16:creationId xmlns:a16="http://schemas.microsoft.com/office/drawing/2014/main" id="{D96B1A88-D8B6-464F-B12A-BACCEC91A1A5}"/>
              </a:ext>
            </a:extLst>
          </p:cNvPr>
          <p:cNvCxnSpPr>
            <a:cxnSpLocks/>
          </p:cNvCxnSpPr>
          <p:nvPr/>
        </p:nvCxnSpPr>
        <p:spPr>
          <a:xfrm flipV="1">
            <a:off x="4232442" y="5031466"/>
            <a:ext cx="435811" cy="487562"/>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18" name="Gerade Verbindung mit Pfeil 17">
            <a:extLst>
              <a:ext uri="{FF2B5EF4-FFF2-40B4-BE49-F238E27FC236}">
                <a16:creationId xmlns:a16="http://schemas.microsoft.com/office/drawing/2014/main" id="{339FBFC2-304F-4E3E-9A0F-7E05EF934699}"/>
              </a:ext>
            </a:extLst>
          </p:cNvPr>
          <p:cNvCxnSpPr>
            <a:cxnSpLocks/>
          </p:cNvCxnSpPr>
          <p:nvPr/>
        </p:nvCxnSpPr>
        <p:spPr>
          <a:xfrm flipH="1" flipV="1">
            <a:off x="6190489" y="4803006"/>
            <a:ext cx="1132733" cy="45692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25" name="Rechteck 24">
            <a:extLst>
              <a:ext uri="{FF2B5EF4-FFF2-40B4-BE49-F238E27FC236}">
                <a16:creationId xmlns:a16="http://schemas.microsoft.com/office/drawing/2014/main" id="{5A00B432-F363-4921-ACF3-318A79C3620D}"/>
              </a:ext>
            </a:extLst>
          </p:cNvPr>
          <p:cNvSpPr/>
          <p:nvPr/>
        </p:nvSpPr>
        <p:spPr>
          <a:xfrm>
            <a:off x="9795423" y="6053273"/>
            <a:ext cx="1408384" cy="230832"/>
          </a:xfrm>
          <a:prstGeom prst="rect">
            <a:avLst/>
          </a:prstGeom>
        </p:spPr>
        <p:txBody>
          <a:bodyPr wrap="square">
            <a:spAutoFit/>
          </a:bodyPr>
          <a:lstStyle/>
          <a:p>
            <a:r>
              <a:rPr lang="de-DE" sz="900" dirty="0"/>
              <a:t>Grafik: Franka Sommer</a:t>
            </a:r>
          </a:p>
        </p:txBody>
      </p:sp>
    </p:spTree>
    <p:extLst>
      <p:ext uri="{BB962C8B-B14F-4D97-AF65-F5344CB8AC3E}">
        <p14:creationId xmlns:p14="http://schemas.microsoft.com/office/powerpoint/2010/main" val="35485725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a:t>Biodiversitätsberatung in Baden-Württemberg </a:t>
            </a:r>
            <a:r>
              <a:rPr lang="de-DE" sz="3600" dirty="0" err="1"/>
              <a:t>Beratung.Zukunft.Land</a:t>
            </a:r>
            <a:endParaRPr lang="de-DE" sz="3600" dirty="0"/>
          </a:p>
        </p:txBody>
      </p:sp>
      <p:sp>
        <p:nvSpPr>
          <p:cNvPr id="3" name="Inhaltsplatzhalter 2"/>
          <p:cNvSpPr>
            <a:spLocks noGrp="1"/>
          </p:cNvSpPr>
          <p:nvPr>
            <p:ph idx="1"/>
          </p:nvPr>
        </p:nvSpPr>
        <p:spPr>
          <a:xfrm>
            <a:off x="838200" y="1618845"/>
            <a:ext cx="10515600" cy="4351338"/>
          </a:xfrm>
        </p:spPr>
        <p:txBody>
          <a:bodyPr>
            <a:normAutofit/>
          </a:bodyPr>
          <a:lstStyle/>
          <a:p>
            <a:pPr marL="0" indent="0">
              <a:buNone/>
            </a:pPr>
            <a:r>
              <a:rPr lang="de-DE" sz="2600" dirty="0"/>
              <a:t>Beratung landwirtschaftlicher Betriebe zur Erhaltung und Förderung der Biodiversität:</a:t>
            </a:r>
          </a:p>
          <a:p>
            <a:pPr marL="0" indent="0">
              <a:buNone/>
            </a:pPr>
            <a:endParaRPr lang="de-DE" sz="1000" dirty="0"/>
          </a:p>
          <a:p>
            <a:pPr>
              <a:buFont typeface="Courier New" panose="02070309020205020404" pitchFamily="49" charset="0"/>
              <a:buChar char="o"/>
            </a:pPr>
            <a:r>
              <a:rPr lang="de-DE" sz="2600" dirty="0"/>
              <a:t> </a:t>
            </a:r>
            <a:r>
              <a:rPr lang="de-DE" sz="2600" dirty="0">
                <a:solidFill>
                  <a:schemeClr val="accent1"/>
                </a:solidFill>
              </a:rPr>
              <a:t>Einstiegsmodul: Gesamtbetriebliche Biodiversitätsberatung</a:t>
            </a:r>
          </a:p>
          <a:p>
            <a:pPr>
              <a:buFont typeface="Courier New" panose="02070309020205020404" pitchFamily="49" charset="0"/>
              <a:buChar char="o"/>
            </a:pPr>
            <a:r>
              <a:rPr lang="de-DE" sz="2600" dirty="0"/>
              <a:t> </a:t>
            </a:r>
            <a:r>
              <a:rPr lang="de-DE" sz="2600" dirty="0">
                <a:solidFill>
                  <a:srgbClr val="C00000"/>
                </a:solidFill>
              </a:rPr>
              <a:t>Spezialmodul: Maßnahmen zur Biodiversität</a:t>
            </a:r>
          </a:p>
          <a:p>
            <a:pPr>
              <a:buFont typeface="Courier New" panose="02070309020205020404" pitchFamily="49" charset="0"/>
              <a:buChar char="o"/>
            </a:pPr>
            <a:r>
              <a:rPr lang="de-DE" sz="2600" dirty="0"/>
              <a:t> Förderung: 100 Prozent der förderfähigen Kosten (ohne MwSt.), bis zu </a:t>
            </a:r>
            <a:br>
              <a:rPr lang="de-DE" sz="2600" dirty="0"/>
            </a:br>
            <a:r>
              <a:rPr lang="de-DE" sz="2600" dirty="0"/>
              <a:t>1.100 EUR</a:t>
            </a:r>
          </a:p>
          <a:p>
            <a:pPr>
              <a:buFont typeface="Courier New" panose="02070309020205020404" pitchFamily="49" charset="0"/>
              <a:buChar char="o"/>
            </a:pPr>
            <a:r>
              <a:rPr lang="de-DE" sz="2600" dirty="0">
                <a:solidFill>
                  <a:schemeClr val="accent1"/>
                </a:solidFill>
              </a:rPr>
              <a:t> https://bzl.landwirtschaft-bw.de/,Lde/Startseite/</a:t>
            </a:r>
            <a:br>
              <a:rPr lang="de-DE" sz="2600" dirty="0">
                <a:solidFill>
                  <a:schemeClr val="accent1"/>
                </a:solidFill>
              </a:rPr>
            </a:br>
            <a:r>
              <a:rPr lang="de-DE" sz="2600" dirty="0">
                <a:solidFill>
                  <a:schemeClr val="accent1"/>
                </a:solidFill>
              </a:rPr>
              <a:t>Beratungsmodule/</a:t>
            </a:r>
            <a:r>
              <a:rPr lang="de-DE" sz="2600" dirty="0" err="1">
                <a:solidFill>
                  <a:schemeClr val="accent1"/>
                </a:solidFill>
              </a:rPr>
              <a:t>Umwelt+und+Energie</a:t>
            </a:r>
            <a:endParaRPr lang="de-DE" sz="2600" dirty="0">
              <a:solidFill>
                <a:schemeClr val="accent1"/>
              </a:solidFill>
            </a:endParaRPr>
          </a:p>
        </p:txBody>
      </p:sp>
      <p:pic>
        <p:nvPicPr>
          <p:cNvPr id="7" name="Grafik 6">
            <a:extLst>
              <a:ext uri="{FF2B5EF4-FFF2-40B4-BE49-F238E27FC236}">
                <a16:creationId xmlns:a16="http://schemas.microsoft.com/office/drawing/2014/main" id="{4A8F8BA6-AB5F-44EE-941A-40D97E3FF050}"/>
              </a:ext>
            </a:extLst>
          </p:cNvPr>
          <p:cNvPicPr>
            <a:picLocks noChangeAspect="1"/>
          </p:cNvPicPr>
          <p:nvPr/>
        </p:nvPicPr>
        <p:blipFill rotWithShape="1">
          <a:blip r:embed="rId3"/>
          <a:srcRect l="3633" t="29792" r="74570" b="53958"/>
          <a:stretch/>
        </p:blipFill>
        <p:spPr>
          <a:xfrm>
            <a:off x="8343899" y="4478290"/>
            <a:ext cx="3557589" cy="1491893"/>
          </a:xfrm>
          <a:prstGeom prst="rect">
            <a:avLst/>
          </a:prstGeom>
        </p:spPr>
      </p:pic>
    </p:spTree>
    <p:extLst>
      <p:ext uri="{BB962C8B-B14F-4D97-AF65-F5344CB8AC3E}">
        <p14:creationId xmlns:p14="http://schemas.microsoft.com/office/powerpoint/2010/main" val="215989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a:t>Projekt: Obstbau-Modellanlagen zur Förderung der Biologischen Vielfalt</a:t>
            </a:r>
          </a:p>
        </p:txBody>
      </p:sp>
      <p:sp>
        <p:nvSpPr>
          <p:cNvPr id="3" name="Inhaltsplatzhalter 2"/>
          <p:cNvSpPr>
            <a:spLocks noGrp="1"/>
          </p:cNvSpPr>
          <p:nvPr>
            <p:ph idx="1"/>
          </p:nvPr>
        </p:nvSpPr>
        <p:spPr>
          <a:xfrm>
            <a:off x="840828" y="1663216"/>
            <a:ext cx="10515600" cy="4351338"/>
          </a:xfrm>
        </p:spPr>
        <p:txBody>
          <a:bodyPr>
            <a:normAutofit/>
          </a:bodyPr>
          <a:lstStyle/>
          <a:p>
            <a:pPr marL="0" indent="0">
              <a:buNone/>
            </a:pPr>
            <a:r>
              <a:rPr lang="de-DE" sz="2400" b="1" dirty="0"/>
              <a:t>Projektziele: </a:t>
            </a:r>
            <a:r>
              <a:rPr lang="de-DE" sz="2400" dirty="0"/>
              <a:t>Etablierung und Optimierung von Modellanlagen zur Förderung der Biologischen Vielfalt im Tafelobst – Wissensvermittlung an obstbauliche und naturschutznahe Gruppen</a:t>
            </a:r>
          </a:p>
          <a:p>
            <a:pPr marL="0" indent="0">
              <a:buNone/>
            </a:pPr>
            <a:r>
              <a:rPr lang="de-DE" sz="2000" dirty="0"/>
              <a:t>Nähere Infos unter: </a:t>
            </a:r>
            <a:r>
              <a:rPr lang="de-DE" sz="2000" dirty="0">
                <a:hlinkClick r:id="rId3"/>
              </a:rPr>
              <a:t>https://www.bodensee-stiftung.org/foerderung-der-biologischen-vielfalt-in-tafelobstanlagen/</a:t>
            </a:r>
            <a:endParaRPr lang="de-DE" sz="2000" dirty="0"/>
          </a:p>
          <a:p>
            <a:pPr marL="0" indent="0">
              <a:buNone/>
            </a:pPr>
            <a:r>
              <a:rPr lang="de-DE" sz="2400" dirty="0"/>
              <a:t> </a:t>
            </a:r>
            <a:r>
              <a:rPr lang="de-DE" sz="2000" dirty="0"/>
              <a:t>Projektbeteiligte:</a:t>
            </a:r>
            <a:endParaRPr lang="de-DE" sz="2000" b="1" dirty="0"/>
          </a:p>
        </p:txBody>
      </p:sp>
      <p:pic>
        <p:nvPicPr>
          <p:cNvPr id="5" name="Grafik 4">
            <a:extLst>
              <a:ext uri="{FF2B5EF4-FFF2-40B4-BE49-F238E27FC236}">
                <a16:creationId xmlns:a16="http://schemas.microsoft.com/office/drawing/2014/main" id="{3F8275A8-9F14-40A6-AEA1-36EB99917E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8821" y="3902305"/>
            <a:ext cx="1515419" cy="964817"/>
          </a:xfrm>
          <a:prstGeom prst="rect">
            <a:avLst/>
          </a:prstGeom>
        </p:spPr>
      </p:pic>
      <p:pic>
        <p:nvPicPr>
          <p:cNvPr id="8" name="Grafik 7">
            <a:extLst>
              <a:ext uri="{FF2B5EF4-FFF2-40B4-BE49-F238E27FC236}">
                <a16:creationId xmlns:a16="http://schemas.microsoft.com/office/drawing/2014/main" id="{32C92D2E-05EF-487A-9816-41FD17277F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26554" y="4129989"/>
            <a:ext cx="815154" cy="1029059"/>
          </a:xfrm>
          <a:prstGeom prst="rect">
            <a:avLst/>
          </a:prstGeom>
        </p:spPr>
      </p:pic>
      <p:pic>
        <p:nvPicPr>
          <p:cNvPr id="10" name="Grafik 9">
            <a:extLst>
              <a:ext uri="{FF2B5EF4-FFF2-40B4-BE49-F238E27FC236}">
                <a16:creationId xmlns:a16="http://schemas.microsoft.com/office/drawing/2014/main" id="{068D2176-26C6-4C1F-B437-C90923300CE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6968" y="5233427"/>
            <a:ext cx="1685075" cy="842877"/>
          </a:xfrm>
          <a:prstGeom prst="rect">
            <a:avLst/>
          </a:prstGeom>
        </p:spPr>
      </p:pic>
      <p:pic>
        <p:nvPicPr>
          <p:cNvPr id="12" name="Grafik 11">
            <a:extLst>
              <a:ext uri="{FF2B5EF4-FFF2-40B4-BE49-F238E27FC236}">
                <a16:creationId xmlns:a16="http://schemas.microsoft.com/office/drawing/2014/main" id="{5CBB07CB-6B43-4BF5-B937-BCD2258FF9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80037" y="5457342"/>
            <a:ext cx="2047873" cy="557212"/>
          </a:xfrm>
          <a:prstGeom prst="rect">
            <a:avLst/>
          </a:prstGeom>
        </p:spPr>
      </p:pic>
      <p:pic>
        <p:nvPicPr>
          <p:cNvPr id="14" name="Grafik 13">
            <a:extLst>
              <a:ext uri="{FF2B5EF4-FFF2-40B4-BE49-F238E27FC236}">
                <a16:creationId xmlns:a16="http://schemas.microsoft.com/office/drawing/2014/main" id="{9C3153AA-96AF-410E-A111-03AA8DC94AB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15904" y="4985282"/>
            <a:ext cx="1934955" cy="1063031"/>
          </a:xfrm>
          <a:prstGeom prst="rect">
            <a:avLst/>
          </a:prstGeom>
        </p:spPr>
      </p:pic>
      <p:sp>
        <p:nvSpPr>
          <p:cNvPr id="15" name="Textfeld 14">
            <a:extLst>
              <a:ext uri="{FF2B5EF4-FFF2-40B4-BE49-F238E27FC236}">
                <a16:creationId xmlns:a16="http://schemas.microsoft.com/office/drawing/2014/main" id="{8A308D9C-DCCC-446B-91A2-40C395CA96A1}"/>
              </a:ext>
            </a:extLst>
          </p:cNvPr>
          <p:cNvSpPr txBox="1"/>
          <p:nvPr/>
        </p:nvSpPr>
        <p:spPr>
          <a:xfrm>
            <a:off x="9454907" y="4384713"/>
            <a:ext cx="1898893" cy="369332"/>
          </a:xfrm>
          <a:prstGeom prst="rect">
            <a:avLst/>
          </a:prstGeom>
          <a:noFill/>
        </p:spPr>
        <p:txBody>
          <a:bodyPr wrap="square" rtlCol="0">
            <a:spAutoFit/>
          </a:bodyPr>
          <a:lstStyle/>
          <a:p>
            <a:r>
              <a:rPr lang="de-DE" dirty="0">
                <a:solidFill>
                  <a:schemeClr val="bg2">
                    <a:lumMod val="50000"/>
                  </a:schemeClr>
                </a:solidFill>
              </a:rPr>
              <a:t>Gefördert durch:</a:t>
            </a:r>
          </a:p>
        </p:txBody>
      </p:sp>
      <p:pic>
        <p:nvPicPr>
          <p:cNvPr id="17" name="Grafik 16">
            <a:extLst>
              <a:ext uri="{FF2B5EF4-FFF2-40B4-BE49-F238E27FC236}">
                <a16:creationId xmlns:a16="http://schemas.microsoft.com/office/drawing/2014/main" id="{79DBF77D-6662-4938-A5B4-52166E899D4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51088" y="5348322"/>
            <a:ext cx="1390650" cy="635000"/>
          </a:xfrm>
          <a:prstGeom prst="rect">
            <a:avLst/>
          </a:prstGeom>
        </p:spPr>
      </p:pic>
      <p:pic>
        <p:nvPicPr>
          <p:cNvPr id="18" name="Grafik 17">
            <a:extLst>
              <a:ext uri="{FF2B5EF4-FFF2-40B4-BE49-F238E27FC236}">
                <a16:creationId xmlns:a16="http://schemas.microsoft.com/office/drawing/2014/main" id="{B83AF282-508A-4D21-9F60-93B1D7EE0D77}"/>
              </a:ext>
            </a:extLst>
          </p:cNvPr>
          <p:cNvPicPr>
            <a:picLocks noChangeAspect="1"/>
          </p:cNvPicPr>
          <p:nvPr/>
        </p:nvPicPr>
        <p:blipFill>
          <a:blip r:embed="rId10"/>
          <a:stretch>
            <a:fillRect/>
          </a:stretch>
        </p:blipFill>
        <p:spPr>
          <a:xfrm>
            <a:off x="2496479" y="3902305"/>
            <a:ext cx="3107820" cy="1082978"/>
          </a:xfrm>
          <a:prstGeom prst="rect">
            <a:avLst/>
          </a:prstGeom>
        </p:spPr>
      </p:pic>
      <p:pic>
        <p:nvPicPr>
          <p:cNvPr id="20" name="Grafik 19">
            <a:extLst>
              <a:ext uri="{FF2B5EF4-FFF2-40B4-BE49-F238E27FC236}">
                <a16:creationId xmlns:a16="http://schemas.microsoft.com/office/drawing/2014/main" id="{A93B0EC1-F43C-4EA1-B9D4-3BDAFC34000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68443" y="3902304"/>
            <a:ext cx="1533317" cy="964817"/>
          </a:xfrm>
          <a:prstGeom prst="rect">
            <a:avLst/>
          </a:prstGeom>
        </p:spPr>
      </p:pic>
      <p:sp>
        <p:nvSpPr>
          <p:cNvPr id="21" name="Textfeld 20">
            <a:extLst>
              <a:ext uri="{FF2B5EF4-FFF2-40B4-BE49-F238E27FC236}">
                <a16:creationId xmlns:a16="http://schemas.microsoft.com/office/drawing/2014/main" id="{E530F298-73F7-44F0-B4BD-126F6CA8A802}"/>
              </a:ext>
            </a:extLst>
          </p:cNvPr>
          <p:cNvSpPr txBox="1"/>
          <p:nvPr/>
        </p:nvSpPr>
        <p:spPr>
          <a:xfrm>
            <a:off x="426237" y="5443560"/>
            <a:ext cx="1936857" cy="584775"/>
          </a:xfrm>
          <a:prstGeom prst="rect">
            <a:avLst/>
          </a:prstGeom>
          <a:noFill/>
          <a:ln>
            <a:solidFill>
              <a:schemeClr val="accent6"/>
            </a:solidFill>
          </a:ln>
        </p:spPr>
        <p:txBody>
          <a:bodyPr wrap="square" rtlCol="0">
            <a:spAutoFit/>
          </a:bodyPr>
          <a:lstStyle/>
          <a:p>
            <a:pPr algn="ctr"/>
            <a:r>
              <a:rPr lang="de-DE" sz="1600" dirty="0"/>
              <a:t>Obstbetrieb Karin Scherzinger</a:t>
            </a:r>
          </a:p>
        </p:txBody>
      </p:sp>
    </p:spTree>
    <p:extLst>
      <p:ext uri="{BB962C8B-B14F-4D97-AF65-F5344CB8AC3E}">
        <p14:creationId xmlns:p14="http://schemas.microsoft.com/office/powerpoint/2010/main" val="39071858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5DCB4E-7FEB-45FB-A01E-0B8785F6FF91}"/>
              </a:ext>
            </a:extLst>
          </p:cNvPr>
          <p:cNvSpPr>
            <a:spLocks noGrp="1"/>
          </p:cNvSpPr>
          <p:nvPr>
            <p:ph type="title"/>
          </p:nvPr>
        </p:nvSpPr>
        <p:spPr/>
        <p:txBody>
          <a:bodyPr/>
          <a:lstStyle/>
          <a:p>
            <a:r>
              <a:rPr lang="de-DE" dirty="0"/>
              <a:t>Quellen </a:t>
            </a:r>
          </a:p>
        </p:txBody>
      </p:sp>
      <p:sp>
        <p:nvSpPr>
          <p:cNvPr id="3" name="Inhaltsplatzhalter 2">
            <a:extLst>
              <a:ext uri="{FF2B5EF4-FFF2-40B4-BE49-F238E27FC236}">
                <a16:creationId xmlns:a16="http://schemas.microsoft.com/office/drawing/2014/main" id="{3B2EBBF2-9842-4E9F-B848-8C072A8A0AB7}"/>
              </a:ext>
            </a:extLst>
          </p:cNvPr>
          <p:cNvSpPr>
            <a:spLocks noGrp="1"/>
          </p:cNvSpPr>
          <p:nvPr>
            <p:ph idx="1"/>
          </p:nvPr>
        </p:nvSpPr>
        <p:spPr/>
        <p:txBody>
          <a:bodyPr>
            <a:normAutofit/>
          </a:bodyPr>
          <a:lstStyle/>
          <a:p>
            <a:pPr marL="457200" indent="-457200">
              <a:buAutoNum type="arabicParenBoth"/>
            </a:pPr>
            <a:r>
              <a:rPr lang="de-DE" sz="2000" dirty="0">
                <a:solidFill>
                  <a:schemeClr val="tx1"/>
                </a:solidFill>
              </a:rPr>
              <a:t>Inken Laude, Guido Majehrke und Heinrich Reincke: Beregnungsteiche – eine Chance zur ökologischen Aufwertung der Obstanbauregion Altes Land.</a:t>
            </a:r>
          </a:p>
          <a:p>
            <a:pPr marL="457200" indent="-457200">
              <a:buAutoNum type="arabicParenBoth"/>
            </a:pPr>
            <a:r>
              <a:rPr lang="de-DE" sz="2000" dirty="0">
                <a:solidFill>
                  <a:schemeClr val="tx1"/>
                </a:solidFill>
              </a:rPr>
              <a:t>Stiftung Rheinische Kulturlandschaft, Broschüre: „Naturschutzmaßnahmen im Erwerbsobstbau leicht gemacht“</a:t>
            </a:r>
          </a:p>
          <a:p>
            <a:pPr marL="457200" indent="-457200">
              <a:buAutoNum type="arabicParenBoth"/>
            </a:pPr>
            <a:r>
              <a:rPr lang="de-DE" sz="2000" dirty="0">
                <a:solidFill>
                  <a:schemeClr val="tx1"/>
                </a:solidFill>
                <a:hlinkClick r:id="rId2"/>
              </a:rPr>
              <a:t>https://www.nabu.de/umwelt-und-ressourcen/oekologisch-leben/balkon-und-garten/pflanzen/zierpflanzen/02926.html</a:t>
            </a:r>
            <a:r>
              <a:rPr lang="de-DE" sz="2000" dirty="0">
                <a:solidFill>
                  <a:schemeClr val="tx1"/>
                </a:solidFill>
              </a:rPr>
              <a:t> </a:t>
            </a:r>
          </a:p>
          <a:p>
            <a:pPr marL="457200" indent="-457200">
              <a:buAutoNum type="arabicParenBoth"/>
            </a:pPr>
            <a:r>
              <a:rPr lang="de-DE" sz="2000" dirty="0">
                <a:solidFill>
                  <a:schemeClr val="tx1"/>
                </a:solidFill>
                <a:hlinkClick r:id="rId3"/>
              </a:rPr>
              <a:t>https://www.nabu.de/umwelt-und-ressourcen/oekologisch-leben/balkon-und-garten/grundlagen/elemente/00591.html</a:t>
            </a:r>
            <a:r>
              <a:rPr lang="de-DE" sz="2000" dirty="0">
                <a:solidFill>
                  <a:schemeClr val="tx1"/>
                </a:solidFill>
              </a:rPr>
              <a:t> </a:t>
            </a:r>
          </a:p>
          <a:p>
            <a:pPr marL="457200" indent="-457200">
              <a:buAutoNum type="arabicParenBoth"/>
            </a:pPr>
            <a:r>
              <a:rPr lang="de-DE" sz="2000" dirty="0">
                <a:solidFill>
                  <a:schemeClr val="tx1"/>
                </a:solidFill>
                <a:hlinkClick r:id="rId4"/>
              </a:rPr>
              <a:t>https://biodivobst.uni-hohenheim.de/Steckbriefe.pdf</a:t>
            </a:r>
            <a:r>
              <a:rPr lang="de-DE" sz="2000" dirty="0">
                <a:solidFill>
                  <a:schemeClr val="tx1"/>
                </a:solidFill>
              </a:rPr>
              <a:t> </a:t>
            </a:r>
          </a:p>
          <a:p>
            <a:endParaRPr lang="de-DE" sz="2000" dirty="0">
              <a:solidFill>
                <a:schemeClr val="tx1"/>
              </a:solidFill>
            </a:endParaRPr>
          </a:p>
          <a:p>
            <a:endParaRPr lang="de-DE" sz="2000" dirty="0"/>
          </a:p>
        </p:txBody>
      </p:sp>
    </p:spTree>
    <p:extLst>
      <p:ext uri="{BB962C8B-B14F-4D97-AF65-F5344CB8AC3E}">
        <p14:creationId xmlns:p14="http://schemas.microsoft.com/office/powerpoint/2010/main" val="29867673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Impressum</a:t>
            </a:r>
          </a:p>
        </p:txBody>
      </p:sp>
      <p:sp>
        <p:nvSpPr>
          <p:cNvPr id="16" name="Inhaltsplatzhalter 2">
            <a:extLst>
              <a:ext uri="{FF2B5EF4-FFF2-40B4-BE49-F238E27FC236}">
                <a16:creationId xmlns:a16="http://schemas.microsoft.com/office/drawing/2014/main" id="{5E3A784C-9F22-4519-8106-E159FFB935B2}"/>
              </a:ext>
            </a:extLst>
          </p:cNvPr>
          <p:cNvSpPr>
            <a:spLocks noGrp="1"/>
          </p:cNvSpPr>
          <p:nvPr>
            <p:ph idx="1"/>
          </p:nvPr>
        </p:nvSpPr>
        <p:spPr>
          <a:xfrm>
            <a:off x="969160" y="1690688"/>
            <a:ext cx="10515600" cy="4351338"/>
          </a:xfrm>
        </p:spPr>
        <p:txBody>
          <a:bodyPr>
            <a:normAutofit fontScale="92500" lnSpcReduction="10000"/>
          </a:bodyPr>
          <a:lstStyle/>
          <a:p>
            <a:pPr marL="0" indent="0">
              <a:buNone/>
            </a:pPr>
            <a:r>
              <a:rPr lang="de-DE" sz="2400" b="1" dirty="0">
                <a:solidFill>
                  <a:srgbClr val="000000"/>
                </a:solidFill>
                <a:latin typeface="Calibri" panose="020F0502020204030204" pitchFamily="34" charset="0"/>
              </a:rPr>
              <a:t>Herausgeber		</a:t>
            </a:r>
            <a:r>
              <a:rPr lang="de-DE" sz="2100" dirty="0">
                <a:solidFill>
                  <a:srgbClr val="000000"/>
                </a:solidFill>
                <a:latin typeface="Calibri" panose="020F0502020204030204" pitchFamily="34" charset="0"/>
              </a:rPr>
              <a:t>Bodensee-Stiftung, Fritz-Reichle-Ring 4, 78315 Radolfzell</a:t>
            </a:r>
            <a:endParaRPr lang="de-DE" sz="2100" dirty="0"/>
          </a:p>
          <a:p>
            <a:pPr marL="0" indent="0">
              <a:buNone/>
            </a:pPr>
            <a:r>
              <a:rPr lang="de-DE" sz="2400" b="1" dirty="0">
                <a:solidFill>
                  <a:srgbClr val="000000"/>
                </a:solidFill>
                <a:latin typeface="Calibri" panose="020F0502020204030204" pitchFamily="34" charset="0"/>
              </a:rPr>
              <a:t>Text 			</a:t>
            </a:r>
            <a:r>
              <a:rPr lang="de-DE" sz="2100" dirty="0">
                <a:solidFill>
                  <a:srgbClr val="000000"/>
                </a:solidFill>
                <a:latin typeface="Calibri" panose="020F0502020204030204" pitchFamily="34" charset="0"/>
              </a:rPr>
              <a:t>Sabine Sommer (Bodensee-Stiftung)</a:t>
            </a:r>
            <a:r>
              <a:rPr lang="de-DE" sz="2400" dirty="0">
                <a:solidFill>
                  <a:srgbClr val="000000"/>
                </a:solidFill>
                <a:latin typeface="Calibri" panose="020F0502020204030204" pitchFamily="34" charset="0"/>
              </a:rPr>
              <a:t>			</a:t>
            </a:r>
          </a:p>
          <a:p>
            <a:pPr marL="0" indent="0">
              <a:buNone/>
            </a:pPr>
            <a:r>
              <a:rPr lang="de-DE" sz="2400" b="1" dirty="0">
                <a:solidFill>
                  <a:srgbClr val="000000"/>
                </a:solidFill>
                <a:latin typeface="Calibri" panose="020F0502020204030204" pitchFamily="34" charset="0"/>
              </a:rPr>
              <a:t>Bilder</a:t>
            </a:r>
            <a:r>
              <a:rPr lang="de-DE" sz="2400" dirty="0">
                <a:solidFill>
                  <a:srgbClr val="000000"/>
                </a:solidFill>
                <a:latin typeface="Calibri" panose="020F0502020204030204" pitchFamily="34" charset="0"/>
              </a:rPr>
              <a:t>   			</a:t>
            </a:r>
            <a:r>
              <a:rPr lang="de-DE" sz="2100" dirty="0">
                <a:solidFill>
                  <a:srgbClr val="000000"/>
                </a:solidFill>
                <a:latin typeface="Calibri" panose="020F0502020204030204" pitchFamily="34" charset="0"/>
              </a:rPr>
              <a:t>siehe Quellenangaben an den Bildern und im Notizbereich</a:t>
            </a:r>
            <a:endParaRPr lang="de-DE" sz="2100" dirty="0"/>
          </a:p>
          <a:p>
            <a:pPr marL="0" indent="0">
              <a:buNone/>
            </a:pPr>
            <a:endParaRPr lang="de-DE" sz="2200" b="1" dirty="0">
              <a:solidFill>
                <a:srgbClr val="000000"/>
              </a:solidFill>
              <a:latin typeface="Calibri" panose="020F0502020204030204" pitchFamily="34" charset="0"/>
            </a:endParaRPr>
          </a:p>
          <a:p>
            <a:pPr marL="0" indent="0">
              <a:buNone/>
            </a:pPr>
            <a:r>
              <a:rPr lang="de-DE" sz="2400" b="1" dirty="0">
                <a:solidFill>
                  <a:srgbClr val="000000"/>
                </a:solidFill>
                <a:latin typeface="Calibri" panose="020F0502020204030204" pitchFamily="34" charset="0"/>
              </a:rPr>
              <a:t>Nutzungsrechte/Haftungsausschluss</a:t>
            </a:r>
            <a:endParaRPr lang="de-DE" sz="2400" dirty="0"/>
          </a:p>
          <a:p>
            <a:pPr marL="0" indent="0">
              <a:buNone/>
            </a:pPr>
            <a:r>
              <a:rPr lang="de-DE" sz="2000" dirty="0">
                <a:solidFill>
                  <a:srgbClr val="000000"/>
                </a:solidFill>
                <a:latin typeface="Calibri" panose="020F0502020204030204" pitchFamily="34" charset="0"/>
              </a:rPr>
              <a:t>Die Nutzungsrechte der PPT-, PDF- und Word-Dokumente liegen bei den Projektpartnern des Projekts Obstbau-Modellanlagen zur Förderung der biologischen Vielfalt, der Bodensee-Stiftung, der Flächenagentur Baden-Württemberg sowie dem Kompetenzzentrum Obstbau Bodensee (KOB), dem Landwirtschaftlichen Technologiezentrum Augustenberg (LTZ) und der Staatlichen Lehr- und Versuchsanstalt für Obst- und Weinbau, Weinsberg (LVWO). Das Nutzen, Kopieren sowie Bearbeiten (auch in Teilen) der Inhalte (Text und Grafik) dieser Dateien für die eigene Unterrichtsplanung/Beratungstätigkeit ist unter Wahrung der Urheberrechte erlaubt. Quellenangaben sind entsprechend zu übernehmen. Für die von Dritten bearbeiteten Inhalte übernehmen die oben genannten Projektpartner keine Haftung.</a:t>
            </a:r>
            <a:endParaRPr lang="de-DE" sz="2000" dirty="0"/>
          </a:p>
          <a:p>
            <a:pPr marL="0" indent="0">
              <a:buNone/>
            </a:pPr>
            <a:endParaRPr lang="de-DE" sz="2400" dirty="0"/>
          </a:p>
        </p:txBody>
      </p:sp>
    </p:spTree>
    <p:extLst>
      <p:ext uri="{BB962C8B-B14F-4D97-AF65-F5344CB8AC3E}">
        <p14:creationId xmlns:p14="http://schemas.microsoft.com/office/powerpoint/2010/main" val="3621401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Gründe für einen Bewässerungsteich</a:t>
            </a:r>
          </a:p>
        </p:txBody>
      </p:sp>
      <p:sp>
        <p:nvSpPr>
          <p:cNvPr id="6" name="Inhaltsplatzhalter 5">
            <a:extLst>
              <a:ext uri="{FF2B5EF4-FFF2-40B4-BE49-F238E27FC236}">
                <a16:creationId xmlns:a16="http://schemas.microsoft.com/office/drawing/2014/main" id="{9B49EC88-9DF7-4A90-A966-2F0094049C97}"/>
              </a:ext>
            </a:extLst>
          </p:cNvPr>
          <p:cNvSpPr txBox="1">
            <a:spLocks noGrp="1"/>
          </p:cNvSpPr>
          <p:nvPr>
            <p:ph idx="1"/>
          </p:nvPr>
        </p:nvSpPr>
        <p:spPr>
          <a:xfrm>
            <a:off x="838200" y="1825625"/>
            <a:ext cx="10515600" cy="480131"/>
          </a:xfrm>
          <a:prstGeom prst="rect">
            <a:avLst/>
          </a:prstGeom>
          <a:noFill/>
        </p:spPr>
        <p:txBody>
          <a:bodyPr wrap="square" rtlCol="0">
            <a:spAutoFit/>
          </a:bodyPr>
          <a:lstStyle/>
          <a:p>
            <a:pPr marL="285750" indent="-285750">
              <a:buFont typeface="Arial" panose="020B0604020202020204" pitchFamily="34" charset="0"/>
              <a:buChar char="•"/>
            </a:pPr>
            <a:r>
              <a:rPr lang="de-DE" sz="2800" dirty="0">
                <a:solidFill>
                  <a:srgbClr val="707070"/>
                </a:solidFill>
              </a:rPr>
              <a:t>Steigendes Risiko für Spätfröste im April/Mai</a:t>
            </a:r>
          </a:p>
        </p:txBody>
      </p:sp>
      <p:pic>
        <p:nvPicPr>
          <p:cNvPr id="7" name="Grafik 6">
            <a:extLst>
              <a:ext uri="{FF2B5EF4-FFF2-40B4-BE49-F238E27FC236}">
                <a16:creationId xmlns:a16="http://schemas.microsoft.com/office/drawing/2014/main" id="{6BE91767-E329-4702-A33E-6475D348F0BD}"/>
              </a:ext>
            </a:extLst>
          </p:cNvPr>
          <p:cNvPicPr>
            <a:picLocks noChangeAspect="1"/>
          </p:cNvPicPr>
          <p:nvPr/>
        </p:nvPicPr>
        <p:blipFill rotWithShape="1">
          <a:blip r:embed="rId3"/>
          <a:srcRect l="20865" t="48547" r="16827" b="13846"/>
          <a:stretch/>
        </p:blipFill>
        <p:spPr>
          <a:xfrm>
            <a:off x="1662629" y="3049428"/>
            <a:ext cx="8559182" cy="2905895"/>
          </a:xfrm>
          <a:prstGeom prst="rect">
            <a:avLst/>
          </a:prstGeom>
        </p:spPr>
      </p:pic>
      <p:sp>
        <p:nvSpPr>
          <p:cNvPr id="8" name="Textfeld 7">
            <a:extLst>
              <a:ext uri="{FF2B5EF4-FFF2-40B4-BE49-F238E27FC236}">
                <a16:creationId xmlns:a16="http://schemas.microsoft.com/office/drawing/2014/main" id="{96393645-9954-48A4-8CA0-6B06D19A58AE}"/>
              </a:ext>
            </a:extLst>
          </p:cNvPr>
          <p:cNvSpPr txBox="1"/>
          <p:nvPr/>
        </p:nvSpPr>
        <p:spPr>
          <a:xfrm>
            <a:off x="10128739" y="5675125"/>
            <a:ext cx="1770185" cy="507831"/>
          </a:xfrm>
          <a:prstGeom prst="rect">
            <a:avLst/>
          </a:prstGeom>
          <a:noFill/>
        </p:spPr>
        <p:txBody>
          <a:bodyPr wrap="square" rtlCol="0">
            <a:spAutoFit/>
          </a:bodyPr>
          <a:lstStyle/>
          <a:p>
            <a:r>
              <a:rPr lang="de-DE" sz="900" dirty="0"/>
              <a:t>Raster Bodenseekreis, Projektion: Frostrisiko zw. Apr-Juni, www.awa.agriadapt.eu</a:t>
            </a:r>
          </a:p>
        </p:txBody>
      </p:sp>
    </p:spTree>
    <p:extLst>
      <p:ext uri="{BB962C8B-B14F-4D97-AF65-F5344CB8AC3E}">
        <p14:creationId xmlns:p14="http://schemas.microsoft.com/office/powerpoint/2010/main" val="1448326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Anlagentypen</a:t>
            </a:r>
          </a:p>
        </p:txBody>
      </p:sp>
      <p:sp>
        <p:nvSpPr>
          <p:cNvPr id="3" name="Inhaltsplatzhalter 2"/>
          <p:cNvSpPr>
            <a:spLocks noGrp="1"/>
          </p:cNvSpPr>
          <p:nvPr>
            <p:ph idx="1"/>
          </p:nvPr>
        </p:nvSpPr>
        <p:spPr>
          <a:xfrm>
            <a:off x="838200" y="1849071"/>
            <a:ext cx="10515600" cy="4351338"/>
          </a:xfrm>
        </p:spPr>
        <p:txBody>
          <a:bodyPr>
            <a:normAutofit/>
          </a:bodyPr>
          <a:lstStyle/>
          <a:p>
            <a:endParaRPr lang="de-DE" dirty="0">
              <a:solidFill>
                <a:schemeClr val="tx1"/>
              </a:solidFill>
              <a:ea typeface="+mj-ea"/>
              <a:cs typeface="+mj-cs"/>
            </a:endParaRPr>
          </a:p>
          <a:p>
            <a:pPr marL="0" indent="0" algn="ctr">
              <a:buNone/>
            </a:pPr>
            <a:endParaRPr lang="de-DE" dirty="0">
              <a:solidFill>
                <a:schemeClr val="tx1"/>
              </a:solidFill>
              <a:ea typeface="+mj-ea"/>
              <a:cs typeface="+mj-cs"/>
            </a:endParaRPr>
          </a:p>
        </p:txBody>
      </p:sp>
      <p:sp>
        <p:nvSpPr>
          <p:cNvPr id="4" name="Textfeld 3">
            <a:extLst>
              <a:ext uri="{FF2B5EF4-FFF2-40B4-BE49-F238E27FC236}">
                <a16:creationId xmlns:a16="http://schemas.microsoft.com/office/drawing/2014/main" id="{6AF24591-0D3B-4B46-A33A-BA252FAAE4B5}"/>
              </a:ext>
            </a:extLst>
          </p:cNvPr>
          <p:cNvSpPr txBox="1"/>
          <p:nvPr/>
        </p:nvSpPr>
        <p:spPr>
          <a:xfrm>
            <a:off x="2716155" y="4384822"/>
            <a:ext cx="809837" cy="230832"/>
          </a:xfrm>
          <a:prstGeom prst="rect">
            <a:avLst/>
          </a:prstGeom>
          <a:noFill/>
        </p:spPr>
        <p:txBody>
          <a:bodyPr wrap="none" rtlCol="0">
            <a:spAutoFit/>
          </a:bodyPr>
          <a:lstStyle/>
          <a:p>
            <a:r>
              <a:rPr lang="de-DE" sz="900" dirty="0" err="1"/>
              <a:t>Sweco</a:t>
            </a:r>
            <a:r>
              <a:rPr lang="de-DE" sz="900" dirty="0"/>
              <a:t> GmbH</a:t>
            </a:r>
          </a:p>
        </p:txBody>
      </p:sp>
      <p:pic>
        <p:nvPicPr>
          <p:cNvPr id="5" name="Grafik 4">
            <a:extLst>
              <a:ext uri="{FF2B5EF4-FFF2-40B4-BE49-F238E27FC236}">
                <a16:creationId xmlns:a16="http://schemas.microsoft.com/office/drawing/2014/main" id="{6B040E05-9B5C-49FD-9556-05FCB2ABB36B}"/>
              </a:ext>
            </a:extLst>
          </p:cNvPr>
          <p:cNvPicPr>
            <a:picLocks noChangeAspect="1"/>
          </p:cNvPicPr>
          <p:nvPr/>
        </p:nvPicPr>
        <p:blipFill>
          <a:blip r:embed="rId3"/>
          <a:stretch>
            <a:fillRect/>
          </a:stretch>
        </p:blipFill>
        <p:spPr>
          <a:xfrm>
            <a:off x="838201" y="1765490"/>
            <a:ext cx="5578374" cy="2642388"/>
          </a:xfrm>
          <a:prstGeom prst="rect">
            <a:avLst/>
          </a:prstGeom>
        </p:spPr>
      </p:pic>
      <p:sp>
        <p:nvSpPr>
          <p:cNvPr id="6" name="Textfeld 5">
            <a:extLst>
              <a:ext uri="{FF2B5EF4-FFF2-40B4-BE49-F238E27FC236}">
                <a16:creationId xmlns:a16="http://schemas.microsoft.com/office/drawing/2014/main" id="{078C5873-E46A-4134-8FBE-080EE9DBE688}"/>
              </a:ext>
            </a:extLst>
          </p:cNvPr>
          <p:cNvSpPr txBox="1"/>
          <p:nvPr/>
        </p:nvSpPr>
        <p:spPr>
          <a:xfrm>
            <a:off x="838199" y="3778021"/>
            <a:ext cx="4565750" cy="523220"/>
          </a:xfrm>
          <a:prstGeom prst="rect">
            <a:avLst/>
          </a:prstGeom>
          <a:noFill/>
        </p:spPr>
        <p:txBody>
          <a:bodyPr wrap="square" rtlCol="0">
            <a:spAutoFit/>
          </a:bodyPr>
          <a:lstStyle/>
          <a:p>
            <a:r>
              <a:rPr lang="de-DE" sz="2800" dirty="0">
                <a:solidFill>
                  <a:schemeClr val="bg1"/>
                </a:solidFill>
              </a:rPr>
              <a:t>Folienteich</a:t>
            </a:r>
          </a:p>
        </p:txBody>
      </p:sp>
      <p:sp>
        <p:nvSpPr>
          <p:cNvPr id="8" name="Textfeld 7">
            <a:extLst>
              <a:ext uri="{FF2B5EF4-FFF2-40B4-BE49-F238E27FC236}">
                <a16:creationId xmlns:a16="http://schemas.microsoft.com/office/drawing/2014/main" id="{78A50C34-B41B-4BBA-AAC6-552BCD93DC7C}"/>
              </a:ext>
            </a:extLst>
          </p:cNvPr>
          <p:cNvSpPr txBox="1"/>
          <p:nvPr/>
        </p:nvSpPr>
        <p:spPr>
          <a:xfrm>
            <a:off x="9565048" y="6084993"/>
            <a:ext cx="1148071" cy="230832"/>
          </a:xfrm>
          <a:prstGeom prst="rect">
            <a:avLst/>
          </a:prstGeom>
          <a:noFill/>
        </p:spPr>
        <p:txBody>
          <a:bodyPr wrap="none" rtlCol="0">
            <a:spAutoFit/>
          </a:bodyPr>
          <a:lstStyle/>
          <a:p>
            <a:r>
              <a:rPr lang="de-DE" sz="900" dirty="0" err="1"/>
              <a:t>ReGe</a:t>
            </a:r>
            <a:r>
              <a:rPr lang="de-DE" sz="900" dirty="0"/>
              <a:t> Hamburg mbH</a:t>
            </a:r>
          </a:p>
        </p:txBody>
      </p:sp>
      <p:sp>
        <p:nvSpPr>
          <p:cNvPr id="9" name="Textfeld 8">
            <a:extLst>
              <a:ext uri="{FF2B5EF4-FFF2-40B4-BE49-F238E27FC236}">
                <a16:creationId xmlns:a16="http://schemas.microsoft.com/office/drawing/2014/main" id="{EAD94E2D-B95D-49BC-BEEC-2AAACEAD65EA}"/>
              </a:ext>
            </a:extLst>
          </p:cNvPr>
          <p:cNvSpPr txBox="1"/>
          <p:nvPr/>
        </p:nvSpPr>
        <p:spPr>
          <a:xfrm>
            <a:off x="5587853" y="5562950"/>
            <a:ext cx="4565750" cy="523220"/>
          </a:xfrm>
          <a:prstGeom prst="rect">
            <a:avLst/>
          </a:prstGeom>
          <a:noFill/>
        </p:spPr>
        <p:txBody>
          <a:bodyPr wrap="square" rtlCol="0">
            <a:spAutoFit/>
          </a:bodyPr>
          <a:lstStyle/>
          <a:p>
            <a:r>
              <a:rPr lang="de-DE" sz="2800" dirty="0">
                <a:solidFill>
                  <a:schemeClr val="bg1"/>
                </a:solidFill>
              </a:rPr>
              <a:t>Naturnaher Beregnungsteich</a:t>
            </a:r>
          </a:p>
        </p:txBody>
      </p:sp>
      <p:pic>
        <p:nvPicPr>
          <p:cNvPr id="10" name="Grafik 9">
            <a:extLst>
              <a:ext uri="{FF2B5EF4-FFF2-40B4-BE49-F238E27FC236}">
                <a16:creationId xmlns:a16="http://schemas.microsoft.com/office/drawing/2014/main" id="{758C0EE8-5613-465E-9EC9-B6FA98AB3914}"/>
              </a:ext>
            </a:extLst>
          </p:cNvPr>
          <p:cNvPicPr>
            <a:picLocks noChangeAspect="1"/>
          </p:cNvPicPr>
          <p:nvPr/>
        </p:nvPicPr>
        <p:blipFill rotWithShape="1">
          <a:blip r:embed="rId4"/>
          <a:srcRect l="51923" t="22052" r="1154" b="20054"/>
          <a:stretch/>
        </p:blipFill>
        <p:spPr>
          <a:xfrm>
            <a:off x="6270144" y="986230"/>
            <a:ext cx="4612943" cy="3201448"/>
          </a:xfrm>
          <a:prstGeom prst="rect">
            <a:avLst/>
          </a:prstGeom>
        </p:spPr>
      </p:pic>
      <p:pic>
        <p:nvPicPr>
          <p:cNvPr id="7" name="Grafik 6">
            <a:extLst>
              <a:ext uri="{FF2B5EF4-FFF2-40B4-BE49-F238E27FC236}">
                <a16:creationId xmlns:a16="http://schemas.microsoft.com/office/drawing/2014/main" id="{3284E12A-F6C3-40BA-9001-F8BCB5A62D74}"/>
              </a:ext>
            </a:extLst>
          </p:cNvPr>
          <p:cNvPicPr>
            <a:picLocks noChangeAspect="1"/>
          </p:cNvPicPr>
          <p:nvPr/>
        </p:nvPicPr>
        <p:blipFill>
          <a:blip r:embed="rId5"/>
          <a:stretch>
            <a:fillRect/>
          </a:stretch>
        </p:blipFill>
        <p:spPr>
          <a:xfrm>
            <a:off x="4059889" y="3762596"/>
            <a:ext cx="5578375" cy="2509192"/>
          </a:xfrm>
          <a:prstGeom prst="rect">
            <a:avLst/>
          </a:prstGeom>
        </p:spPr>
      </p:pic>
      <p:sp>
        <p:nvSpPr>
          <p:cNvPr id="11" name="Textfeld 10">
            <a:extLst>
              <a:ext uri="{FF2B5EF4-FFF2-40B4-BE49-F238E27FC236}">
                <a16:creationId xmlns:a16="http://schemas.microsoft.com/office/drawing/2014/main" id="{711BB9DA-0B73-4BDE-99CE-0C48F191114C}"/>
              </a:ext>
            </a:extLst>
          </p:cNvPr>
          <p:cNvSpPr txBox="1"/>
          <p:nvPr/>
        </p:nvSpPr>
        <p:spPr>
          <a:xfrm>
            <a:off x="6317338" y="989905"/>
            <a:ext cx="4565750" cy="523220"/>
          </a:xfrm>
          <a:prstGeom prst="rect">
            <a:avLst/>
          </a:prstGeom>
          <a:noFill/>
        </p:spPr>
        <p:txBody>
          <a:bodyPr wrap="square" rtlCol="0">
            <a:spAutoFit/>
          </a:bodyPr>
          <a:lstStyle/>
          <a:p>
            <a:r>
              <a:rPr lang="de-DE" sz="2800" dirty="0">
                <a:solidFill>
                  <a:schemeClr val="bg1"/>
                </a:solidFill>
              </a:rPr>
              <a:t>Wassersilo</a:t>
            </a:r>
          </a:p>
        </p:txBody>
      </p:sp>
      <p:sp>
        <p:nvSpPr>
          <p:cNvPr id="12" name="Textfeld 11">
            <a:extLst>
              <a:ext uri="{FF2B5EF4-FFF2-40B4-BE49-F238E27FC236}">
                <a16:creationId xmlns:a16="http://schemas.microsoft.com/office/drawing/2014/main" id="{4E911F51-5E25-408B-863A-0939DD8E9213}"/>
              </a:ext>
            </a:extLst>
          </p:cNvPr>
          <p:cNvSpPr txBox="1"/>
          <p:nvPr/>
        </p:nvSpPr>
        <p:spPr>
          <a:xfrm>
            <a:off x="10223568" y="746806"/>
            <a:ext cx="667170" cy="230832"/>
          </a:xfrm>
          <a:prstGeom prst="rect">
            <a:avLst/>
          </a:prstGeom>
          <a:noFill/>
        </p:spPr>
        <p:txBody>
          <a:bodyPr wrap="none" rtlCol="0">
            <a:spAutoFit/>
          </a:bodyPr>
          <a:lstStyle/>
          <a:p>
            <a:r>
              <a:rPr lang="de-DE" sz="900" dirty="0" err="1"/>
              <a:t>Genap</a:t>
            </a:r>
            <a:r>
              <a:rPr lang="de-DE" sz="900" dirty="0"/>
              <a:t>, NL</a:t>
            </a:r>
          </a:p>
        </p:txBody>
      </p:sp>
      <p:sp>
        <p:nvSpPr>
          <p:cNvPr id="13" name="Textfeld 12">
            <a:extLst>
              <a:ext uri="{FF2B5EF4-FFF2-40B4-BE49-F238E27FC236}">
                <a16:creationId xmlns:a16="http://schemas.microsoft.com/office/drawing/2014/main" id="{D778CDD4-4847-4789-862C-4C8C0ACF0692}"/>
              </a:ext>
            </a:extLst>
          </p:cNvPr>
          <p:cNvSpPr txBox="1"/>
          <p:nvPr/>
        </p:nvSpPr>
        <p:spPr>
          <a:xfrm>
            <a:off x="4122164" y="5730508"/>
            <a:ext cx="4565750" cy="523220"/>
          </a:xfrm>
          <a:prstGeom prst="rect">
            <a:avLst/>
          </a:prstGeom>
          <a:noFill/>
        </p:spPr>
        <p:txBody>
          <a:bodyPr wrap="square" rtlCol="0">
            <a:spAutoFit/>
          </a:bodyPr>
          <a:lstStyle/>
          <a:p>
            <a:r>
              <a:rPr lang="de-DE" sz="2800" dirty="0">
                <a:solidFill>
                  <a:schemeClr val="bg1"/>
                </a:solidFill>
              </a:rPr>
              <a:t>Naturnaher Beregnungsteich</a:t>
            </a:r>
          </a:p>
        </p:txBody>
      </p:sp>
    </p:spTree>
    <p:extLst>
      <p:ext uri="{BB962C8B-B14F-4D97-AF65-F5344CB8AC3E}">
        <p14:creationId xmlns:p14="http://schemas.microsoft.com/office/powerpoint/2010/main" val="559823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Bewässerungsteiche</a:t>
            </a:r>
          </a:p>
        </p:txBody>
      </p:sp>
      <p:sp>
        <p:nvSpPr>
          <p:cNvPr id="3" name="Inhaltsplatzhalter 2"/>
          <p:cNvSpPr>
            <a:spLocks noGrp="1"/>
          </p:cNvSpPr>
          <p:nvPr>
            <p:ph idx="1"/>
          </p:nvPr>
        </p:nvSpPr>
        <p:spPr>
          <a:xfrm>
            <a:off x="838200" y="1849071"/>
            <a:ext cx="10515600" cy="4351338"/>
          </a:xfrm>
        </p:spPr>
        <p:txBody>
          <a:bodyPr>
            <a:normAutofit/>
          </a:bodyPr>
          <a:lstStyle/>
          <a:p>
            <a:pPr marL="0" indent="0" algn="ctr">
              <a:buNone/>
            </a:pPr>
            <a:r>
              <a:rPr lang="de-DE" dirty="0"/>
              <a:t>Welche Vor- und Nachteile sehen Sie bei den verschiedenen Anlagetypen?</a:t>
            </a:r>
          </a:p>
          <a:p>
            <a:pPr marL="0" indent="0" algn="ctr">
              <a:buNone/>
            </a:pPr>
            <a:r>
              <a:rPr lang="de-DE" dirty="0"/>
              <a:t>Für welche Variante würden Sie sich entscheiden?</a:t>
            </a:r>
          </a:p>
          <a:p>
            <a:pPr marL="0" indent="0" algn="ctr">
              <a:buNone/>
            </a:pPr>
            <a:endParaRPr lang="de-DE" dirty="0"/>
          </a:p>
          <a:p>
            <a:endParaRPr lang="de-DE" dirty="0">
              <a:solidFill>
                <a:schemeClr val="tx1"/>
              </a:solidFill>
              <a:ea typeface="+mj-ea"/>
              <a:cs typeface="+mj-cs"/>
            </a:endParaRPr>
          </a:p>
          <a:p>
            <a:pPr marL="0" indent="0" algn="ctr">
              <a:buNone/>
            </a:pPr>
            <a:endParaRPr lang="de-DE" dirty="0">
              <a:solidFill>
                <a:schemeClr val="tx1"/>
              </a:solidFill>
              <a:ea typeface="+mj-ea"/>
              <a:cs typeface="+mj-cs"/>
            </a:endParaRPr>
          </a:p>
          <a:p>
            <a:pPr marL="0" indent="0" algn="ctr">
              <a:buNone/>
            </a:pPr>
            <a:endParaRPr lang="de-DE" sz="3600" dirty="0">
              <a:solidFill>
                <a:schemeClr val="tx1"/>
              </a:solidFill>
            </a:endParaRPr>
          </a:p>
        </p:txBody>
      </p:sp>
      <p:pic>
        <p:nvPicPr>
          <p:cNvPr id="5" name="Grafik 4">
            <a:extLst>
              <a:ext uri="{FF2B5EF4-FFF2-40B4-BE49-F238E27FC236}">
                <a16:creationId xmlns:a16="http://schemas.microsoft.com/office/drawing/2014/main" id="{84B0FB61-B05F-4DA2-A2D2-2CE0A828C5AE}"/>
              </a:ext>
            </a:extLst>
          </p:cNvPr>
          <p:cNvPicPr>
            <a:picLocks noChangeAspect="1"/>
          </p:cNvPicPr>
          <p:nvPr/>
        </p:nvPicPr>
        <p:blipFill>
          <a:blip r:embed="rId3"/>
          <a:stretch>
            <a:fillRect/>
          </a:stretch>
        </p:blipFill>
        <p:spPr>
          <a:xfrm>
            <a:off x="5035204" y="3429000"/>
            <a:ext cx="2121592" cy="1597290"/>
          </a:xfrm>
          <a:prstGeom prst="rect">
            <a:avLst/>
          </a:prstGeom>
        </p:spPr>
      </p:pic>
      <p:pic>
        <p:nvPicPr>
          <p:cNvPr id="6" name="Grafik 5">
            <a:extLst>
              <a:ext uri="{FF2B5EF4-FFF2-40B4-BE49-F238E27FC236}">
                <a16:creationId xmlns:a16="http://schemas.microsoft.com/office/drawing/2014/main" id="{D0593C99-F4F6-4C09-8736-837CF9A0FA0A}"/>
              </a:ext>
            </a:extLst>
          </p:cNvPr>
          <p:cNvPicPr>
            <a:picLocks noChangeAspect="1"/>
          </p:cNvPicPr>
          <p:nvPr/>
        </p:nvPicPr>
        <p:blipFill>
          <a:blip r:embed="rId4"/>
          <a:stretch>
            <a:fillRect/>
          </a:stretch>
        </p:blipFill>
        <p:spPr>
          <a:xfrm>
            <a:off x="4744611" y="3424610"/>
            <a:ext cx="2764683" cy="2073513"/>
          </a:xfrm>
          <a:prstGeom prst="rect">
            <a:avLst/>
          </a:prstGeom>
        </p:spPr>
      </p:pic>
      <p:sp>
        <p:nvSpPr>
          <p:cNvPr id="8" name="Textfeld 7">
            <a:extLst>
              <a:ext uri="{FF2B5EF4-FFF2-40B4-BE49-F238E27FC236}">
                <a16:creationId xmlns:a16="http://schemas.microsoft.com/office/drawing/2014/main" id="{36D529A2-44C4-4442-BE34-1D712D4017AF}"/>
              </a:ext>
            </a:extLst>
          </p:cNvPr>
          <p:cNvSpPr txBox="1"/>
          <p:nvPr/>
        </p:nvSpPr>
        <p:spPr>
          <a:xfrm>
            <a:off x="6844851" y="523651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3131231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6"/>
            <a:ext cx="10515600" cy="1190626"/>
          </a:xfrm>
        </p:spPr>
        <p:txBody>
          <a:bodyPr/>
          <a:lstStyle/>
          <a:p>
            <a:r>
              <a:rPr lang="de-DE" dirty="0"/>
              <a:t>Vorteil- und Nachteile der Anlagen</a:t>
            </a:r>
          </a:p>
        </p:txBody>
      </p:sp>
      <p:sp>
        <p:nvSpPr>
          <p:cNvPr id="3" name="Inhaltsplatzhalter 2"/>
          <p:cNvSpPr>
            <a:spLocks noGrp="1"/>
          </p:cNvSpPr>
          <p:nvPr>
            <p:ph idx="1"/>
          </p:nvPr>
        </p:nvSpPr>
        <p:spPr>
          <a:xfrm>
            <a:off x="942703" y="1690688"/>
            <a:ext cx="10515600" cy="4351338"/>
          </a:xfrm>
        </p:spPr>
        <p:txBody>
          <a:bodyPr>
            <a:normAutofit/>
          </a:bodyPr>
          <a:lstStyle/>
          <a:p>
            <a:pPr marL="0" indent="0">
              <a:buNone/>
            </a:pPr>
            <a:endParaRPr lang="de-DE" dirty="0"/>
          </a:p>
          <a:p>
            <a:pPr marL="0" indent="0">
              <a:buNone/>
            </a:pPr>
            <a:endParaRPr lang="de-DE" dirty="0"/>
          </a:p>
          <a:p>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graphicFrame>
        <p:nvGraphicFramePr>
          <p:cNvPr id="5" name="Tabelle 4">
            <a:extLst>
              <a:ext uri="{FF2B5EF4-FFF2-40B4-BE49-F238E27FC236}">
                <a16:creationId xmlns:a16="http://schemas.microsoft.com/office/drawing/2014/main" id="{D10F5F3E-7A47-48B8-B830-04FEF6E34EFE}"/>
              </a:ext>
            </a:extLst>
          </p:cNvPr>
          <p:cNvGraphicFramePr>
            <a:graphicFrameLocks noGrp="1"/>
          </p:cNvGraphicFramePr>
          <p:nvPr>
            <p:extLst>
              <p:ext uri="{D42A27DB-BD31-4B8C-83A1-F6EECF244321}">
                <p14:modId xmlns:p14="http://schemas.microsoft.com/office/powerpoint/2010/main" val="2295158139"/>
              </p:ext>
            </p:extLst>
          </p:nvPr>
        </p:nvGraphicFramePr>
        <p:xfrm>
          <a:off x="1048211" y="1308732"/>
          <a:ext cx="9373605" cy="5115249"/>
        </p:xfrm>
        <a:graphic>
          <a:graphicData uri="http://schemas.openxmlformats.org/drawingml/2006/table">
            <a:tbl>
              <a:tblPr firstRow="1" bandRow="1">
                <a:tableStyleId>{5C22544A-7EE6-4342-B048-85BDC9FD1C3A}</a:tableStyleId>
              </a:tblPr>
              <a:tblGrid>
                <a:gridCol w="3124535">
                  <a:extLst>
                    <a:ext uri="{9D8B030D-6E8A-4147-A177-3AD203B41FA5}">
                      <a16:colId xmlns:a16="http://schemas.microsoft.com/office/drawing/2014/main" val="2943761001"/>
                    </a:ext>
                  </a:extLst>
                </a:gridCol>
                <a:gridCol w="3124535">
                  <a:extLst>
                    <a:ext uri="{9D8B030D-6E8A-4147-A177-3AD203B41FA5}">
                      <a16:colId xmlns:a16="http://schemas.microsoft.com/office/drawing/2014/main" val="3315361956"/>
                    </a:ext>
                  </a:extLst>
                </a:gridCol>
                <a:gridCol w="3124535">
                  <a:extLst>
                    <a:ext uri="{9D8B030D-6E8A-4147-A177-3AD203B41FA5}">
                      <a16:colId xmlns:a16="http://schemas.microsoft.com/office/drawing/2014/main" val="4215681307"/>
                    </a:ext>
                  </a:extLst>
                </a:gridCol>
              </a:tblGrid>
              <a:tr h="414633">
                <a:tc>
                  <a:txBody>
                    <a:bodyPr/>
                    <a:lstStyle/>
                    <a:p>
                      <a:endParaRPr lang="de-DE" dirty="0"/>
                    </a:p>
                  </a:txBody>
                  <a:tcPr/>
                </a:tc>
                <a:tc>
                  <a:txBody>
                    <a:bodyPr/>
                    <a:lstStyle/>
                    <a:p>
                      <a:r>
                        <a:rPr lang="de-DE" dirty="0"/>
                        <a:t>Vorteil</a:t>
                      </a:r>
                    </a:p>
                  </a:txBody>
                  <a:tcPr/>
                </a:tc>
                <a:tc>
                  <a:txBody>
                    <a:bodyPr/>
                    <a:lstStyle/>
                    <a:p>
                      <a:r>
                        <a:rPr lang="de-DE" dirty="0"/>
                        <a:t>Nachteil</a:t>
                      </a:r>
                    </a:p>
                  </a:txBody>
                  <a:tcPr/>
                </a:tc>
                <a:extLst>
                  <a:ext uri="{0D108BD9-81ED-4DB2-BD59-A6C34878D82A}">
                    <a16:rowId xmlns:a16="http://schemas.microsoft.com/office/drawing/2014/main" val="3384059059"/>
                  </a:ext>
                </a:extLst>
              </a:tr>
              <a:tr h="895145">
                <a:tc>
                  <a:txBody>
                    <a:bodyPr/>
                    <a:lstStyle/>
                    <a:p>
                      <a:r>
                        <a:rPr lang="de-DE" b="1" dirty="0"/>
                        <a:t>Naturnaher Bewässerungsteich</a:t>
                      </a:r>
                    </a:p>
                  </a:txBody>
                  <a:tcPr/>
                </a:tc>
                <a:tc>
                  <a:txBody>
                    <a:bodyPr/>
                    <a:lstStyle/>
                    <a:p>
                      <a:pPr marL="285750" indent="-285750">
                        <a:buFont typeface="Arial" panose="020B0604020202020204" pitchFamily="34" charset="0"/>
                        <a:buChar char="•"/>
                      </a:pPr>
                      <a:r>
                        <a:rPr lang="de-DE" sz="1800" b="1" kern="1200" dirty="0">
                          <a:solidFill>
                            <a:srgbClr val="98C200"/>
                          </a:solidFill>
                          <a:latin typeface="+mn-lt"/>
                          <a:ea typeface="+mj-ea"/>
                          <a:cs typeface="+mj-cs"/>
                        </a:rPr>
                        <a:t>Lebensraum für Flora und Fauna im und am Teich</a:t>
                      </a:r>
                    </a:p>
                    <a:p>
                      <a:pPr marL="285750" indent="-285750">
                        <a:buFont typeface="Arial" panose="020B0604020202020204" pitchFamily="34" charset="0"/>
                        <a:buChar char="•"/>
                      </a:pPr>
                      <a:r>
                        <a:rPr lang="de-DE" dirty="0">
                          <a:solidFill>
                            <a:schemeClr val="accent6"/>
                          </a:solidFill>
                        </a:rPr>
                        <a:t>  …</a:t>
                      </a:r>
                    </a:p>
                  </a:txBody>
                  <a:tcPr/>
                </a:tc>
                <a:tc>
                  <a:txBody>
                    <a:bodyPr/>
                    <a:lstStyle/>
                    <a:p>
                      <a:pPr marL="285750" indent="-285750">
                        <a:buFont typeface="Arial" panose="020B0604020202020204" pitchFamily="34" charset="0"/>
                        <a:buChar char="•"/>
                      </a:pPr>
                      <a:r>
                        <a:rPr lang="de-DE" dirty="0"/>
                        <a:t>Höhere Verdunstung</a:t>
                      </a:r>
                    </a:p>
                    <a:p>
                      <a:pPr marL="285750" indent="-285750">
                        <a:buFont typeface="Arial" panose="020B0604020202020204" pitchFamily="34" charset="0"/>
                        <a:buChar char="•"/>
                      </a:pPr>
                      <a:r>
                        <a:rPr lang="de-DE" dirty="0"/>
                        <a:t> …</a:t>
                      </a:r>
                    </a:p>
                  </a:txBody>
                  <a:tcPr/>
                </a:tc>
                <a:extLst>
                  <a:ext uri="{0D108BD9-81ED-4DB2-BD59-A6C34878D82A}">
                    <a16:rowId xmlns:a16="http://schemas.microsoft.com/office/drawing/2014/main" val="3876541138"/>
                  </a:ext>
                </a:extLst>
              </a:tr>
              <a:tr h="1969320">
                <a:tc>
                  <a:txBody>
                    <a:bodyPr/>
                    <a:lstStyle/>
                    <a:p>
                      <a:r>
                        <a:rPr lang="de-DE" b="1" dirty="0"/>
                        <a:t>Folienteich</a:t>
                      </a:r>
                    </a:p>
                  </a:txBody>
                  <a:tcPr/>
                </a:tc>
                <a:tc>
                  <a:txBody>
                    <a:bodyPr/>
                    <a:lstStyle/>
                    <a:p>
                      <a:pPr marL="285750" indent="-285750">
                        <a:buFont typeface="Arial" panose="020B0604020202020204" pitchFamily="34" charset="0"/>
                        <a:buChar char="•"/>
                      </a:pPr>
                      <a:r>
                        <a:rPr lang="de-DE" dirty="0"/>
                        <a:t>Kein tieferer Aushub notwendig</a:t>
                      </a:r>
                    </a:p>
                    <a:p>
                      <a:pPr marL="285750" indent="-285750">
                        <a:buFont typeface="Arial" panose="020B0604020202020204" pitchFamily="34" charset="0"/>
                        <a:buChar char="•"/>
                      </a:pPr>
                      <a:r>
                        <a:rPr lang="de-DE" dirty="0"/>
                        <a:t>…</a:t>
                      </a:r>
                    </a:p>
                  </a:txBody>
                  <a:tcPr/>
                </a:tc>
                <a:tc>
                  <a:txBody>
                    <a:bodyPr/>
                    <a:lstStyle/>
                    <a:p>
                      <a:pPr marL="285750" indent="-285750">
                        <a:buFont typeface="Arial" panose="020B0604020202020204" pitchFamily="34" charset="0"/>
                        <a:buChar char="•"/>
                      </a:pPr>
                      <a:r>
                        <a:rPr lang="de-DE" dirty="0"/>
                        <a:t>Höhere Verdunstung</a:t>
                      </a:r>
                    </a:p>
                    <a:p>
                      <a:pPr marL="285750" indent="-285750">
                        <a:buFont typeface="Arial" panose="020B0604020202020204" pitchFamily="34" charset="0"/>
                        <a:buChar char="•"/>
                      </a:pPr>
                      <a:r>
                        <a:rPr lang="de-DE" dirty="0"/>
                        <a:t>Kein Lebensraum für wasserliebende Flora und Fauna</a:t>
                      </a:r>
                    </a:p>
                    <a:p>
                      <a:pPr marL="285750" indent="-285750">
                        <a:buFont typeface="Arial" panose="020B0604020202020204" pitchFamily="34" charset="0"/>
                        <a:buChar char="•"/>
                      </a:pPr>
                      <a:r>
                        <a:rPr lang="de-DE" dirty="0"/>
                        <a:t>Beeinträchtigung des Landschaftsbildes</a:t>
                      </a:r>
                    </a:p>
                    <a:p>
                      <a:pPr marL="285750" indent="-285750">
                        <a:buFont typeface="Arial" panose="020B0604020202020204" pitchFamily="34" charset="0"/>
                        <a:buChar char="•"/>
                      </a:pPr>
                      <a:r>
                        <a:rPr lang="de-DE" dirty="0"/>
                        <a:t>…</a:t>
                      </a:r>
                    </a:p>
                  </a:txBody>
                  <a:tcPr/>
                </a:tc>
                <a:extLst>
                  <a:ext uri="{0D108BD9-81ED-4DB2-BD59-A6C34878D82A}">
                    <a16:rowId xmlns:a16="http://schemas.microsoft.com/office/drawing/2014/main" val="1425668752"/>
                  </a:ext>
                </a:extLst>
              </a:tr>
              <a:tr h="1774536">
                <a:tc>
                  <a:txBody>
                    <a:bodyPr/>
                    <a:lstStyle/>
                    <a:p>
                      <a:r>
                        <a:rPr lang="de-DE" b="1" dirty="0"/>
                        <a:t>Wassersilo</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Geringere Verdunstung bei Abdeckung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Kein tieferer Aushub notwendig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a:t>
                      </a:r>
                    </a:p>
                    <a:p>
                      <a:endParaRPr lang="de-DE"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Kein Lebensraum für wasserliebende Flora und Fauna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Beeinträchtigung des Landschaftsbildes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a:t>
                      </a:r>
                    </a:p>
                  </a:txBody>
                  <a:tcPr/>
                </a:tc>
                <a:extLst>
                  <a:ext uri="{0D108BD9-81ED-4DB2-BD59-A6C34878D82A}">
                    <a16:rowId xmlns:a16="http://schemas.microsoft.com/office/drawing/2014/main" val="2597593781"/>
                  </a:ext>
                </a:extLst>
              </a:tr>
            </a:tbl>
          </a:graphicData>
        </a:graphic>
      </p:graphicFrame>
    </p:spTree>
    <p:extLst>
      <p:ext uri="{BB962C8B-B14F-4D97-AF65-F5344CB8AC3E}">
        <p14:creationId xmlns:p14="http://schemas.microsoft.com/office/powerpoint/2010/main" val="14221012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B1BE208-2704-406F-98C0-B2E6FD81BDB2}"/>
              </a:ext>
            </a:extLst>
          </p:cNvPr>
          <p:cNvPicPr>
            <a:picLocks noChangeAspect="1"/>
          </p:cNvPicPr>
          <p:nvPr/>
        </p:nvPicPr>
        <p:blipFill>
          <a:blip r:embed="rId3"/>
          <a:stretch>
            <a:fillRect/>
          </a:stretch>
        </p:blipFill>
        <p:spPr>
          <a:xfrm>
            <a:off x="590550" y="1576387"/>
            <a:ext cx="11010900" cy="3705225"/>
          </a:xfrm>
          <a:prstGeom prst="rect">
            <a:avLst/>
          </a:prstGeom>
        </p:spPr>
      </p:pic>
      <p:sp>
        <p:nvSpPr>
          <p:cNvPr id="2" name="Titel 1">
            <a:extLst>
              <a:ext uri="{FF2B5EF4-FFF2-40B4-BE49-F238E27FC236}">
                <a16:creationId xmlns:a16="http://schemas.microsoft.com/office/drawing/2014/main" id="{1581DC14-DF23-45F2-BF46-A8F4A5EDE112}"/>
              </a:ext>
            </a:extLst>
          </p:cNvPr>
          <p:cNvSpPr>
            <a:spLocks noGrp="1"/>
          </p:cNvSpPr>
          <p:nvPr>
            <p:ph type="title"/>
          </p:nvPr>
        </p:nvSpPr>
        <p:spPr/>
        <p:txBody>
          <a:bodyPr/>
          <a:lstStyle/>
          <a:p>
            <a:r>
              <a:rPr lang="de-DE" dirty="0"/>
              <a:t>Teichquerschnitt</a:t>
            </a:r>
          </a:p>
        </p:txBody>
      </p:sp>
      <p:sp>
        <p:nvSpPr>
          <p:cNvPr id="6" name="Rechteck 5">
            <a:extLst>
              <a:ext uri="{FF2B5EF4-FFF2-40B4-BE49-F238E27FC236}">
                <a16:creationId xmlns:a16="http://schemas.microsoft.com/office/drawing/2014/main" id="{B71F2EFA-BC62-4C0C-B01D-5A4764CF725E}"/>
              </a:ext>
            </a:extLst>
          </p:cNvPr>
          <p:cNvSpPr/>
          <p:nvPr/>
        </p:nvSpPr>
        <p:spPr>
          <a:xfrm>
            <a:off x="5243066" y="6048749"/>
            <a:ext cx="3353803" cy="230832"/>
          </a:xfrm>
          <a:prstGeom prst="rect">
            <a:avLst/>
          </a:prstGeom>
        </p:spPr>
        <p:txBody>
          <a:bodyPr wrap="none">
            <a:spAutoFit/>
          </a:bodyPr>
          <a:lstStyle/>
          <a:p>
            <a:r>
              <a:rPr lang="de-DE" sz="900" dirty="0"/>
              <a:t>Beispiel Regelquerschnitt für einen Beregnungsteich, </a:t>
            </a:r>
            <a:r>
              <a:rPr lang="de-DE" sz="900" dirty="0" err="1"/>
              <a:t>Sweco</a:t>
            </a:r>
            <a:r>
              <a:rPr lang="de-DE" sz="900" dirty="0"/>
              <a:t> GmbH</a:t>
            </a:r>
          </a:p>
        </p:txBody>
      </p:sp>
      <p:sp>
        <p:nvSpPr>
          <p:cNvPr id="7" name="Textfeld 6">
            <a:extLst>
              <a:ext uri="{FF2B5EF4-FFF2-40B4-BE49-F238E27FC236}">
                <a16:creationId xmlns:a16="http://schemas.microsoft.com/office/drawing/2014/main" id="{1A947B0A-B5B6-4E74-ABA4-B97809A6CEDD}"/>
              </a:ext>
            </a:extLst>
          </p:cNvPr>
          <p:cNvSpPr txBox="1"/>
          <p:nvPr/>
        </p:nvSpPr>
        <p:spPr>
          <a:xfrm>
            <a:off x="8691717" y="5533788"/>
            <a:ext cx="2675732" cy="646331"/>
          </a:xfrm>
          <a:prstGeom prst="rect">
            <a:avLst/>
          </a:prstGeom>
          <a:noFill/>
          <a:ln w="19050">
            <a:solidFill>
              <a:schemeClr val="accent5"/>
            </a:solidFill>
          </a:ln>
        </p:spPr>
        <p:txBody>
          <a:bodyPr wrap="square" rtlCol="0">
            <a:spAutoFit/>
          </a:bodyPr>
          <a:lstStyle/>
          <a:p>
            <a:r>
              <a:rPr lang="de-DE" dirty="0">
                <a:solidFill>
                  <a:srgbClr val="C00000"/>
                </a:solidFill>
              </a:rPr>
              <a:t>Mindestwassertiefe Bewässerungsteich: 3m</a:t>
            </a:r>
          </a:p>
        </p:txBody>
      </p:sp>
      <p:sp>
        <p:nvSpPr>
          <p:cNvPr id="9" name="Textfeld 8">
            <a:extLst>
              <a:ext uri="{FF2B5EF4-FFF2-40B4-BE49-F238E27FC236}">
                <a16:creationId xmlns:a16="http://schemas.microsoft.com/office/drawing/2014/main" id="{75A510FE-487D-4A54-8E4C-C1074CA79896}"/>
              </a:ext>
            </a:extLst>
          </p:cNvPr>
          <p:cNvSpPr txBox="1"/>
          <p:nvPr/>
        </p:nvSpPr>
        <p:spPr>
          <a:xfrm>
            <a:off x="4938095" y="799677"/>
            <a:ext cx="3753622" cy="923330"/>
          </a:xfrm>
          <a:prstGeom prst="rect">
            <a:avLst/>
          </a:prstGeom>
          <a:noFill/>
          <a:ln w="19050">
            <a:solidFill>
              <a:schemeClr val="accent6"/>
            </a:solidFill>
          </a:ln>
        </p:spPr>
        <p:txBody>
          <a:bodyPr wrap="square" rtlCol="0">
            <a:spAutoFit/>
          </a:bodyPr>
          <a:lstStyle/>
          <a:p>
            <a:r>
              <a:rPr lang="de-DE" dirty="0"/>
              <a:t>Große Flachwasserzone: enormer ökologischer Beitrag, v.a. für Amphibien</a:t>
            </a:r>
          </a:p>
        </p:txBody>
      </p:sp>
      <p:cxnSp>
        <p:nvCxnSpPr>
          <p:cNvPr id="11" name="Gerade Verbindung mit Pfeil 10">
            <a:extLst>
              <a:ext uri="{FF2B5EF4-FFF2-40B4-BE49-F238E27FC236}">
                <a16:creationId xmlns:a16="http://schemas.microsoft.com/office/drawing/2014/main" id="{144E491E-40F9-476F-9C7E-39F197A50BD3}"/>
              </a:ext>
            </a:extLst>
          </p:cNvPr>
          <p:cNvCxnSpPr>
            <a:cxnSpLocks/>
          </p:cNvCxnSpPr>
          <p:nvPr/>
        </p:nvCxnSpPr>
        <p:spPr>
          <a:xfrm flipH="1">
            <a:off x="5332396" y="1723007"/>
            <a:ext cx="380147" cy="1963981"/>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feld 11">
            <a:extLst>
              <a:ext uri="{FF2B5EF4-FFF2-40B4-BE49-F238E27FC236}">
                <a16:creationId xmlns:a16="http://schemas.microsoft.com/office/drawing/2014/main" id="{9A8F87F2-1C2A-47DA-8B9C-4F21DAEE22F5}"/>
              </a:ext>
            </a:extLst>
          </p:cNvPr>
          <p:cNvSpPr txBox="1"/>
          <p:nvPr/>
        </p:nvSpPr>
        <p:spPr>
          <a:xfrm>
            <a:off x="2376001" y="5210623"/>
            <a:ext cx="3753622" cy="646331"/>
          </a:xfrm>
          <a:prstGeom prst="rect">
            <a:avLst/>
          </a:prstGeom>
          <a:noFill/>
          <a:ln w="19050">
            <a:solidFill>
              <a:schemeClr val="accent6"/>
            </a:solidFill>
          </a:ln>
        </p:spPr>
        <p:txBody>
          <a:bodyPr wrap="square" rtlCol="0">
            <a:spAutoFit/>
          </a:bodyPr>
          <a:lstStyle/>
          <a:p>
            <a:r>
              <a:rPr lang="de-DE" dirty="0"/>
              <a:t>Wall zum Schutz vor Austrocknung der Flachwasserzone</a:t>
            </a:r>
          </a:p>
        </p:txBody>
      </p:sp>
      <p:cxnSp>
        <p:nvCxnSpPr>
          <p:cNvPr id="16" name="Gerade Verbindung mit Pfeil 15">
            <a:extLst>
              <a:ext uri="{FF2B5EF4-FFF2-40B4-BE49-F238E27FC236}">
                <a16:creationId xmlns:a16="http://schemas.microsoft.com/office/drawing/2014/main" id="{89406593-568B-4E41-BF64-51F36DDCD06F}"/>
              </a:ext>
            </a:extLst>
          </p:cNvPr>
          <p:cNvCxnSpPr>
            <a:cxnSpLocks/>
          </p:cNvCxnSpPr>
          <p:nvPr/>
        </p:nvCxnSpPr>
        <p:spPr>
          <a:xfrm flipV="1">
            <a:off x="5243066" y="4001294"/>
            <a:ext cx="1119233" cy="120933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796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E8D68B-5F37-4E38-9FC9-64B42AE49087}"/>
              </a:ext>
            </a:extLst>
          </p:cNvPr>
          <p:cNvSpPr>
            <a:spLocks noGrp="1"/>
          </p:cNvSpPr>
          <p:nvPr>
            <p:ph type="title"/>
          </p:nvPr>
        </p:nvSpPr>
        <p:spPr/>
        <p:txBody>
          <a:bodyPr/>
          <a:lstStyle/>
          <a:p>
            <a:r>
              <a:rPr lang="de-DE" dirty="0"/>
              <a:t>Anlage eines Bewässerungsteich,</a:t>
            </a:r>
            <a:br>
              <a:rPr lang="de-DE" dirty="0"/>
            </a:br>
            <a:r>
              <a:rPr lang="de-DE" dirty="0"/>
              <a:t>LVWO Weinsberg</a:t>
            </a:r>
          </a:p>
        </p:txBody>
      </p:sp>
      <p:pic>
        <p:nvPicPr>
          <p:cNvPr id="5" name="Inhaltsplatzhalter 4">
            <a:extLst>
              <a:ext uri="{FF2B5EF4-FFF2-40B4-BE49-F238E27FC236}">
                <a16:creationId xmlns:a16="http://schemas.microsoft.com/office/drawing/2014/main" id="{7D47638E-DEB3-4CFC-B606-1498C2FE3B0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081894" y="1690688"/>
            <a:ext cx="8028211" cy="4516998"/>
          </a:xfrm>
        </p:spPr>
      </p:pic>
      <p:sp>
        <p:nvSpPr>
          <p:cNvPr id="6" name="Textfeld 5">
            <a:extLst>
              <a:ext uri="{FF2B5EF4-FFF2-40B4-BE49-F238E27FC236}">
                <a16:creationId xmlns:a16="http://schemas.microsoft.com/office/drawing/2014/main" id="{5F6DE5AF-92BF-4558-8AED-993C67D6CF53}"/>
              </a:ext>
            </a:extLst>
          </p:cNvPr>
          <p:cNvSpPr txBox="1"/>
          <p:nvPr/>
        </p:nvSpPr>
        <p:spPr>
          <a:xfrm>
            <a:off x="7322209" y="5925369"/>
            <a:ext cx="2186817" cy="230832"/>
          </a:xfrm>
          <a:prstGeom prst="rect">
            <a:avLst/>
          </a:prstGeom>
          <a:noFill/>
        </p:spPr>
        <p:txBody>
          <a:bodyPr wrap="none" rtlCol="0">
            <a:spAutoFit/>
          </a:bodyPr>
          <a:lstStyle/>
          <a:p>
            <a:r>
              <a:rPr lang="de-DE" sz="900" dirty="0">
                <a:solidFill>
                  <a:schemeClr val="bg1"/>
                </a:solidFill>
              </a:rPr>
              <a:t>Bau des  der LVWO, Christian König, LVWO</a:t>
            </a:r>
          </a:p>
        </p:txBody>
      </p:sp>
    </p:spTree>
    <p:extLst>
      <p:ext uri="{BB962C8B-B14F-4D97-AF65-F5344CB8AC3E}">
        <p14:creationId xmlns:p14="http://schemas.microsoft.com/office/powerpoint/2010/main" val="41435306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3991</Words>
  <Application>Microsoft Office PowerPoint</Application>
  <PresentationFormat>Breitbild</PresentationFormat>
  <Paragraphs>362</Paragraphs>
  <Slides>34</Slides>
  <Notes>29</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34</vt:i4>
      </vt:variant>
    </vt:vector>
  </HeadingPairs>
  <TitlesOfParts>
    <vt:vector size="41" baseType="lpstr">
      <vt:lpstr>Arial</vt:lpstr>
      <vt:lpstr>Calibri</vt:lpstr>
      <vt:lpstr>Calibri Light</vt:lpstr>
      <vt:lpstr>Courier New</vt:lpstr>
      <vt:lpstr>Garamond</vt:lpstr>
      <vt:lpstr>Wingdings</vt:lpstr>
      <vt:lpstr>Office Theme</vt:lpstr>
      <vt:lpstr>Naturnahe Bewässerungsteiche</vt:lpstr>
      <vt:lpstr>Bewässerungsteiche</vt:lpstr>
      <vt:lpstr>Gründe für einen Bewässerungsteich</vt:lpstr>
      <vt:lpstr>Gründe für einen Bewässerungsteich</vt:lpstr>
      <vt:lpstr>Anlagentypen</vt:lpstr>
      <vt:lpstr>Bewässerungsteiche</vt:lpstr>
      <vt:lpstr>Vorteil- und Nachteile der Anlagen</vt:lpstr>
      <vt:lpstr>Teichquerschnitt</vt:lpstr>
      <vt:lpstr>Anlage eines Bewässerungsteich, LVWO Weinsberg</vt:lpstr>
      <vt:lpstr>Grundsätze für naturnahen Teichbau</vt:lpstr>
      <vt:lpstr>Beitrag zur Biodiversität durch einen naturnahen Bewässerungsteich</vt:lpstr>
      <vt:lpstr>Pflanzung</vt:lpstr>
      <vt:lpstr>Pflanzung</vt:lpstr>
      <vt:lpstr>Naturnahe Randbepflanzung eines Bewässerungsteichs</vt:lpstr>
      <vt:lpstr>Pflanzung</vt:lpstr>
      <vt:lpstr>Sumpfzonen-Pflanzen</vt:lpstr>
      <vt:lpstr>Flachwasserpflanzen</vt:lpstr>
      <vt:lpstr>Flachwasser-Pflanzen</vt:lpstr>
      <vt:lpstr>Flachwasser-Pflanzen</vt:lpstr>
      <vt:lpstr>Tiefwasser-Pflanzen</vt:lpstr>
      <vt:lpstr>Pflege</vt:lpstr>
      <vt:lpstr>Profitierende Tierarten</vt:lpstr>
      <vt:lpstr>Zusammenfassend</vt:lpstr>
      <vt:lpstr>Vorteile eines naturnahen Bewässerungsteiches</vt:lpstr>
      <vt:lpstr>FAZIT:</vt:lpstr>
      <vt:lpstr>Bau eines Bewässerungsteiches am Beispiel der LVWO</vt:lpstr>
      <vt:lpstr>Diskussion</vt:lpstr>
      <vt:lpstr>Vorschlag: Mögliche Diskussionsstichpunkte</vt:lpstr>
      <vt:lpstr>Arbeitsauftrag 1</vt:lpstr>
      <vt:lpstr>Naturnaher Bewässerungsteich</vt:lpstr>
      <vt:lpstr>Biodiversitätsberatung in Baden-Württemberg Beratung.Zukunft.Land</vt:lpstr>
      <vt:lpstr>Projekt: Obstbau-Modellanlagen zur Förderung der Biologischen Vielfalt</vt:lpstr>
      <vt:lpstr>Quellen </vt:lpstr>
      <vt:lpstr>Impressum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Carolina Wackerhagen</dc:creator>
  <cp:lastModifiedBy>Sabine Sommer</cp:lastModifiedBy>
  <cp:revision>503</cp:revision>
  <dcterms:created xsi:type="dcterms:W3CDTF">2019-05-22T10:12:54Z</dcterms:created>
  <dcterms:modified xsi:type="dcterms:W3CDTF">2024-01-15T09:15:40Z</dcterms:modified>
</cp:coreProperties>
</file>